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435" r:id="rId2"/>
    <p:sldId id="265" r:id="rId3"/>
    <p:sldId id="383" r:id="rId4"/>
    <p:sldId id="263" r:id="rId5"/>
    <p:sldId id="267" r:id="rId6"/>
    <p:sldId id="384" r:id="rId7"/>
    <p:sldId id="266" r:id="rId8"/>
    <p:sldId id="425" r:id="rId9"/>
    <p:sldId id="388" r:id="rId10"/>
    <p:sldId id="389" r:id="rId11"/>
    <p:sldId id="390" r:id="rId12"/>
    <p:sldId id="271" r:id="rId13"/>
    <p:sldId id="272" r:id="rId14"/>
    <p:sldId id="408" r:id="rId15"/>
    <p:sldId id="275" r:id="rId16"/>
    <p:sldId id="276" r:id="rId17"/>
    <p:sldId id="395" r:id="rId18"/>
    <p:sldId id="426" r:id="rId19"/>
    <p:sldId id="428" r:id="rId20"/>
    <p:sldId id="427" r:id="rId21"/>
    <p:sldId id="441" r:id="rId22"/>
    <p:sldId id="396" r:id="rId23"/>
    <p:sldId id="282" r:id="rId24"/>
    <p:sldId id="291" r:id="rId25"/>
    <p:sldId id="292" r:id="rId26"/>
    <p:sldId id="293" r:id="rId27"/>
    <p:sldId id="294" r:id="rId28"/>
    <p:sldId id="299" r:id="rId29"/>
    <p:sldId id="301" r:id="rId30"/>
    <p:sldId id="304" r:id="rId31"/>
    <p:sldId id="303" r:id="rId32"/>
    <p:sldId id="305" r:id="rId33"/>
    <p:sldId id="306" r:id="rId34"/>
    <p:sldId id="307" r:id="rId35"/>
    <p:sldId id="415" r:id="rId36"/>
    <p:sldId id="430" r:id="rId37"/>
    <p:sldId id="311" r:id="rId38"/>
    <p:sldId id="314" r:id="rId39"/>
    <p:sldId id="419" r:id="rId40"/>
    <p:sldId id="315" r:id="rId41"/>
    <p:sldId id="433" r:id="rId42"/>
    <p:sldId id="420" r:id="rId43"/>
    <p:sldId id="421" r:id="rId44"/>
    <p:sldId id="316" r:id="rId45"/>
    <p:sldId id="431" r:id="rId46"/>
    <p:sldId id="411" r:id="rId47"/>
    <p:sldId id="317" r:id="rId48"/>
    <p:sldId id="412" r:id="rId49"/>
    <p:sldId id="410" r:id="rId50"/>
    <p:sldId id="320" r:id="rId51"/>
    <p:sldId id="321" r:id="rId52"/>
    <p:sldId id="322" r:id="rId53"/>
    <p:sldId id="399" r:id="rId54"/>
    <p:sldId id="327" r:id="rId55"/>
    <p:sldId id="328" r:id="rId56"/>
    <p:sldId id="330" r:id="rId57"/>
    <p:sldId id="332" r:id="rId58"/>
    <p:sldId id="333" r:id="rId59"/>
    <p:sldId id="413" r:id="rId60"/>
    <p:sldId id="335" r:id="rId61"/>
    <p:sldId id="337" r:id="rId62"/>
    <p:sldId id="340" r:id="rId63"/>
    <p:sldId id="341" r:id="rId64"/>
    <p:sldId id="342" r:id="rId65"/>
    <p:sldId id="345" r:id="rId66"/>
    <p:sldId id="343" r:id="rId67"/>
    <p:sldId id="352" r:id="rId68"/>
    <p:sldId id="437" r:id="rId69"/>
    <p:sldId id="438" r:id="rId70"/>
    <p:sldId id="439" r:id="rId71"/>
    <p:sldId id="440" r:id="rId72"/>
    <p:sldId id="443" r:id="rId73"/>
    <p:sldId id="355" r:id="rId74"/>
    <p:sldId id="444" r:id="rId75"/>
    <p:sldId id="445" r:id="rId76"/>
    <p:sldId id="442" r:id="rId77"/>
    <p:sldId id="404" r:id="rId78"/>
    <p:sldId id="358" r:id="rId79"/>
    <p:sldId id="359" r:id="rId80"/>
    <p:sldId id="365" r:id="rId81"/>
    <p:sldId id="364" r:id="rId82"/>
    <p:sldId id="377" r:id="rId83"/>
    <p:sldId id="429" r:id="rId84"/>
    <p:sldId id="381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B0B0B"/>
    <a:srgbClr val="090003"/>
    <a:srgbClr val="0A4DB1"/>
    <a:srgbClr val="B4E1ED"/>
    <a:srgbClr val="7A6696"/>
    <a:srgbClr val="4542A0"/>
    <a:srgbClr val="224BA0"/>
    <a:srgbClr val="16AB14"/>
    <a:srgbClr val="18B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2" autoAdjust="0"/>
    <p:restoredTop sz="99822" autoAdjust="0"/>
  </p:normalViewPr>
  <p:slideViewPr>
    <p:cSldViewPr snapToGrid="0" snapToObjects="1">
      <p:cViewPr varScale="1">
        <p:scale>
          <a:sx n="74" d="100"/>
          <a:sy n="74" d="100"/>
        </p:scale>
        <p:origin x="-136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0" smtClean="0"/>
              <a:t>Conectividade</a:t>
            </a:r>
          </a:p>
          <a:p>
            <a:pPr>
              <a:defRPr/>
            </a:pPr>
            <a:r>
              <a:rPr lang="en-US" b="0" smtClean="0"/>
              <a:t>Brasileira</a:t>
            </a:r>
            <a:endParaRPr lang="en-US" b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2"/>
              <c:layout>
                <c:manualLayout>
                  <c:x val="0.179660401809766"/>
                  <c:y val="-3.67723398186182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4G</c:v>
                </c:pt>
                <c:pt idx="1">
                  <c:v>2G</c:v>
                </c:pt>
                <c:pt idx="2">
                  <c:v>3G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0.18</c:v>
                </c:pt>
                <c:pt idx="1">
                  <c:v>0.24</c:v>
                </c:pt>
                <c:pt idx="2">
                  <c:v>0.57999999999999996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hr-HR" b="0" smtClean="0"/>
              <a:t>252.573.841</a:t>
            </a:r>
          </a:p>
          <a:p>
            <a:pPr>
              <a:defRPr/>
            </a:pPr>
            <a:r>
              <a:rPr lang="hr-HR" b="0" smtClean="0"/>
              <a:t>Celulares ativos</a:t>
            </a:r>
            <a:endParaRPr lang="en-US" b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Lbls>
            <c:txPr>
              <a:bodyPr/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Pré-pago</c:v>
                </c:pt>
                <c:pt idx="1">
                  <c:v>Pós-pago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0.70199999999999996</c:v>
                </c:pt>
                <c:pt idx="1">
                  <c:v>0.29799999999999999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98F62-166F-4943-9AB6-26441CC0BA82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D4FC9625-D962-C544-943A-9740978CDDEF}">
      <dgm:prSet phldrT="[Text]" custT="1"/>
      <dgm:spPr/>
      <dgm:t>
        <a:bodyPr/>
        <a:lstStyle/>
        <a:p>
          <a:pPr algn="ctr"/>
          <a:r>
            <a:rPr lang="en-US" sz="1600" b="1" dirty="0" err="1" smtClean="0">
              <a:solidFill>
                <a:srgbClr val="FFFFFF"/>
              </a:solidFill>
            </a:rPr>
            <a:t>Planejamento</a:t>
          </a:r>
          <a:endParaRPr lang="en-US" sz="1600" b="1" dirty="0" smtClean="0">
            <a:solidFill>
              <a:srgbClr val="FFFFFF"/>
            </a:solidFill>
          </a:endParaRPr>
        </a:p>
        <a:p>
          <a:pPr algn="l"/>
          <a:endParaRPr lang="en-US" sz="1700" b="1" dirty="0">
            <a:solidFill>
              <a:srgbClr val="FFFFFF"/>
            </a:solidFill>
          </a:endParaRPr>
        </a:p>
      </dgm:t>
    </dgm:pt>
    <dgm:pt modelId="{D3F7333E-FCE1-FF41-B64B-E3FC68BC253E}" type="parTrans" cxnId="{76C7F8C5-D43B-A544-85F1-0D007C5C2B92}">
      <dgm:prSet/>
      <dgm:spPr/>
      <dgm:t>
        <a:bodyPr/>
        <a:lstStyle/>
        <a:p>
          <a:endParaRPr lang="en-US"/>
        </a:p>
      </dgm:t>
    </dgm:pt>
    <dgm:pt modelId="{C3690FFF-86A8-874C-8054-37D3E9819D3A}" type="sibTrans" cxnId="{76C7F8C5-D43B-A544-85F1-0D007C5C2B92}">
      <dgm:prSet/>
      <dgm:spPr/>
      <dgm:t>
        <a:bodyPr/>
        <a:lstStyle/>
        <a:p>
          <a:endParaRPr lang="en-US"/>
        </a:p>
      </dgm:t>
    </dgm:pt>
    <dgm:pt modelId="{C72DD199-525F-4F4A-9DF0-51B0BE9117A3}">
      <dgm:prSet phldrT="[Text]" custT="1"/>
      <dgm:spPr/>
      <dgm:t>
        <a:bodyPr/>
        <a:lstStyle/>
        <a:p>
          <a:pPr algn="ctr"/>
          <a:r>
            <a:rPr lang="en-US" sz="1600" b="1" dirty="0" smtClean="0">
              <a:solidFill>
                <a:srgbClr val="FFFFFF"/>
              </a:solidFill>
            </a:rPr>
            <a:t>Layout</a:t>
          </a:r>
        </a:p>
        <a:p>
          <a:pPr algn="l"/>
          <a:endParaRPr lang="en-US" sz="1700" b="1" dirty="0">
            <a:solidFill>
              <a:srgbClr val="FFFFFF"/>
            </a:solidFill>
          </a:endParaRPr>
        </a:p>
      </dgm:t>
    </dgm:pt>
    <dgm:pt modelId="{0DBD4EB0-AD1A-4F46-88BF-B1FC23934E89}" type="parTrans" cxnId="{368018FC-9B53-5B43-9B2E-CC9F8290433C}">
      <dgm:prSet/>
      <dgm:spPr/>
      <dgm:t>
        <a:bodyPr/>
        <a:lstStyle/>
        <a:p>
          <a:endParaRPr lang="en-US"/>
        </a:p>
      </dgm:t>
    </dgm:pt>
    <dgm:pt modelId="{06AC1560-4CEF-FA4B-9DDB-B9B4B3DCBE33}" type="sibTrans" cxnId="{368018FC-9B53-5B43-9B2E-CC9F8290433C}">
      <dgm:prSet/>
      <dgm:spPr/>
      <dgm:t>
        <a:bodyPr/>
        <a:lstStyle/>
        <a:p>
          <a:endParaRPr lang="en-US"/>
        </a:p>
      </dgm:t>
    </dgm:pt>
    <dgm:pt modelId="{B79D4DD2-7D84-F540-81BB-0FACCEA072E2}">
      <dgm:prSet phldrT="[Text]" custT="1"/>
      <dgm:spPr/>
      <dgm:t>
        <a:bodyPr/>
        <a:lstStyle/>
        <a:p>
          <a:pPr algn="ctr"/>
          <a:r>
            <a:rPr lang="en-US" sz="1600" b="1" dirty="0" err="1" smtClean="0">
              <a:solidFill>
                <a:srgbClr val="FFFFFF"/>
              </a:solidFill>
            </a:rPr>
            <a:t>Desenvolvimento</a:t>
          </a:r>
          <a:endParaRPr lang="en-US" sz="1600" b="1" dirty="0" smtClean="0">
            <a:solidFill>
              <a:srgbClr val="FFFFFF"/>
            </a:solidFill>
          </a:endParaRPr>
        </a:p>
        <a:p>
          <a:pPr algn="l"/>
          <a:endParaRPr lang="en-US" sz="1400" b="1" dirty="0">
            <a:solidFill>
              <a:srgbClr val="FFFFFF"/>
            </a:solidFill>
          </a:endParaRPr>
        </a:p>
      </dgm:t>
    </dgm:pt>
    <dgm:pt modelId="{91A08602-6F5F-0041-9EBB-BD4155C1B69B}" type="parTrans" cxnId="{611289E6-6F17-A941-A1DB-D3517E63AE12}">
      <dgm:prSet/>
      <dgm:spPr/>
      <dgm:t>
        <a:bodyPr/>
        <a:lstStyle/>
        <a:p>
          <a:endParaRPr lang="en-US"/>
        </a:p>
      </dgm:t>
    </dgm:pt>
    <dgm:pt modelId="{79AD78BC-7DCC-7049-9942-1E5950897D6D}" type="sibTrans" cxnId="{611289E6-6F17-A941-A1DB-D3517E63AE12}">
      <dgm:prSet/>
      <dgm:spPr/>
      <dgm:t>
        <a:bodyPr/>
        <a:lstStyle/>
        <a:p>
          <a:endParaRPr lang="en-US"/>
        </a:p>
      </dgm:t>
    </dgm:pt>
    <dgm:pt modelId="{AB6B8495-3B50-844A-9BB0-31591E08DC5D}">
      <dgm:prSet phldrT="[Text]" custT="1"/>
      <dgm:spPr/>
      <dgm:t>
        <a:bodyPr/>
        <a:lstStyle/>
        <a:p>
          <a:pPr algn="ctr"/>
          <a:r>
            <a:rPr lang="en-US" sz="1600" b="1" dirty="0" err="1" smtClean="0">
              <a:solidFill>
                <a:srgbClr val="FFFFFF"/>
              </a:solidFill>
            </a:rPr>
            <a:t>Publicação</a:t>
          </a:r>
          <a:endParaRPr lang="en-US" sz="1600" b="1" dirty="0" smtClean="0">
            <a:solidFill>
              <a:srgbClr val="FFFFFF"/>
            </a:solidFill>
          </a:endParaRPr>
        </a:p>
        <a:p>
          <a:pPr algn="l"/>
          <a:endParaRPr lang="en-US" sz="1400" b="1" dirty="0">
            <a:solidFill>
              <a:srgbClr val="FFFFFF"/>
            </a:solidFill>
          </a:endParaRPr>
        </a:p>
      </dgm:t>
    </dgm:pt>
    <dgm:pt modelId="{0DBC5F4D-B598-A74C-8A4C-A27436C429E9}" type="parTrans" cxnId="{3855FF8A-4782-FB4D-ABD4-C1FA0273EC00}">
      <dgm:prSet/>
      <dgm:spPr/>
      <dgm:t>
        <a:bodyPr/>
        <a:lstStyle/>
        <a:p>
          <a:endParaRPr lang="en-US"/>
        </a:p>
      </dgm:t>
    </dgm:pt>
    <dgm:pt modelId="{FC536698-A090-344E-86C4-A45D1AEF62AD}" type="sibTrans" cxnId="{3855FF8A-4782-FB4D-ABD4-C1FA0273EC00}">
      <dgm:prSet/>
      <dgm:spPr/>
      <dgm:t>
        <a:bodyPr/>
        <a:lstStyle/>
        <a:p>
          <a:endParaRPr lang="en-US"/>
        </a:p>
      </dgm:t>
    </dgm:pt>
    <dgm:pt modelId="{AB89B5B3-459D-F24D-86D0-3370650805C2}">
      <dgm:prSet phldrT="[Text]"/>
      <dgm:spPr/>
      <dgm:t>
        <a:bodyPr/>
        <a:lstStyle/>
        <a:p>
          <a:pPr algn="l"/>
          <a:r>
            <a:rPr lang="en-US" sz="1300" dirty="0" err="1" smtClean="0">
              <a:solidFill>
                <a:srgbClr val="FFFFFF"/>
              </a:solidFill>
            </a:rPr>
            <a:t>Tecnologias</a:t>
          </a:r>
          <a:endParaRPr lang="en-US" sz="1300" dirty="0">
            <a:solidFill>
              <a:srgbClr val="FFFFFF"/>
            </a:solidFill>
          </a:endParaRPr>
        </a:p>
      </dgm:t>
    </dgm:pt>
    <dgm:pt modelId="{4BB40B37-0DBE-1C4B-AACB-23AEAC0D2CC3}" type="parTrans" cxnId="{B9FA8652-BA6C-194E-A9D1-F66EAC2D8274}">
      <dgm:prSet/>
      <dgm:spPr/>
      <dgm:t>
        <a:bodyPr/>
        <a:lstStyle/>
        <a:p>
          <a:endParaRPr lang="en-US"/>
        </a:p>
      </dgm:t>
    </dgm:pt>
    <dgm:pt modelId="{9111078A-0E5E-E14F-912C-EE4276B4E189}" type="sibTrans" cxnId="{B9FA8652-BA6C-194E-A9D1-F66EAC2D8274}">
      <dgm:prSet/>
      <dgm:spPr/>
      <dgm:t>
        <a:bodyPr/>
        <a:lstStyle/>
        <a:p>
          <a:endParaRPr lang="en-US"/>
        </a:p>
      </dgm:t>
    </dgm:pt>
    <dgm:pt modelId="{02217623-D8FE-FB44-8646-6EC012FD0078}">
      <dgm:prSet phldrT="[Text]"/>
      <dgm:spPr/>
      <dgm:t>
        <a:bodyPr/>
        <a:lstStyle/>
        <a:p>
          <a:pPr algn="l"/>
          <a:r>
            <a:rPr lang="en-US" sz="1300" dirty="0" err="1" smtClean="0">
              <a:solidFill>
                <a:srgbClr val="FFFFFF"/>
              </a:solidFill>
            </a:rPr>
            <a:t>Estratégias</a:t>
          </a:r>
          <a:endParaRPr lang="en-US" sz="1300" dirty="0">
            <a:solidFill>
              <a:srgbClr val="FFFFFF"/>
            </a:solidFill>
          </a:endParaRPr>
        </a:p>
      </dgm:t>
    </dgm:pt>
    <dgm:pt modelId="{30F394F1-F334-F449-B7ED-6721D6A4F7E2}" type="parTrans" cxnId="{B841821A-DC2A-1C4A-9B25-D4011D567630}">
      <dgm:prSet/>
      <dgm:spPr/>
      <dgm:t>
        <a:bodyPr/>
        <a:lstStyle/>
        <a:p>
          <a:endParaRPr lang="en-US"/>
        </a:p>
      </dgm:t>
    </dgm:pt>
    <dgm:pt modelId="{4D22B440-FAA3-0940-B26D-8D177CFE8CEC}" type="sibTrans" cxnId="{B841821A-DC2A-1C4A-9B25-D4011D567630}">
      <dgm:prSet/>
      <dgm:spPr/>
      <dgm:t>
        <a:bodyPr/>
        <a:lstStyle/>
        <a:p>
          <a:endParaRPr lang="en-US"/>
        </a:p>
      </dgm:t>
    </dgm:pt>
    <dgm:pt modelId="{6AEFBEA4-AF93-B447-8816-51540945AC5D}">
      <dgm:prSet phldrT="[Text]"/>
      <dgm:spPr/>
      <dgm:t>
        <a:bodyPr/>
        <a:lstStyle/>
        <a:p>
          <a:pPr algn="l"/>
          <a:r>
            <a:rPr lang="en-US" sz="1300" dirty="0" smtClean="0">
              <a:solidFill>
                <a:srgbClr val="FFFFFF"/>
              </a:solidFill>
            </a:rPr>
            <a:t>Benchmark</a:t>
          </a:r>
          <a:endParaRPr lang="en-US" sz="1300" dirty="0">
            <a:solidFill>
              <a:srgbClr val="FFFFFF"/>
            </a:solidFill>
          </a:endParaRPr>
        </a:p>
      </dgm:t>
    </dgm:pt>
    <dgm:pt modelId="{6FD7F981-B561-344F-942B-459422BFEBB1}" type="parTrans" cxnId="{2EE19C73-BD86-D64A-971C-B9EA3E28F2EB}">
      <dgm:prSet/>
      <dgm:spPr/>
      <dgm:t>
        <a:bodyPr/>
        <a:lstStyle/>
        <a:p>
          <a:endParaRPr lang="en-US"/>
        </a:p>
      </dgm:t>
    </dgm:pt>
    <dgm:pt modelId="{96D7DA54-FDC0-C64E-8322-F3B1C4D9DF9E}" type="sibTrans" cxnId="{2EE19C73-BD86-D64A-971C-B9EA3E28F2EB}">
      <dgm:prSet/>
      <dgm:spPr/>
      <dgm:t>
        <a:bodyPr/>
        <a:lstStyle/>
        <a:p>
          <a:endParaRPr lang="en-US"/>
        </a:p>
      </dgm:t>
    </dgm:pt>
    <dgm:pt modelId="{D5768153-297F-6544-A83F-179C7451266B}">
      <dgm:prSet phldrT="[Text]"/>
      <dgm:spPr/>
      <dgm:t>
        <a:bodyPr/>
        <a:lstStyle/>
        <a:p>
          <a:pPr algn="l"/>
          <a:r>
            <a:rPr lang="en-US" sz="1300" dirty="0" smtClean="0">
              <a:solidFill>
                <a:srgbClr val="FFFFFF"/>
              </a:solidFill>
            </a:rPr>
            <a:t>App Designers</a:t>
          </a:r>
          <a:endParaRPr lang="en-US" sz="1300" dirty="0">
            <a:solidFill>
              <a:srgbClr val="FFFFFF"/>
            </a:solidFill>
          </a:endParaRPr>
        </a:p>
      </dgm:t>
    </dgm:pt>
    <dgm:pt modelId="{61FD0E4F-4160-D94E-9A6D-869AA0B5F223}" type="parTrans" cxnId="{BAF7DF56-FEF8-1C4A-B16F-E5615777F729}">
      <dgm:prSet/>
      <dgm:spPr/>
      <dgm:t>
        <a:bodyPr/>
        <a:lstStyle/>
        <a:p>
          <a:endParaRPr lang="en-US"/>
        </a:p>
      </dgm:t>
    </dgm:pt>
    <dgm:pt modelId="{C2B5A19D-37FF-3B4F-A930-EC308D274B6E}" type="sibTrans" cxnId="{BAF7DF56-FEF8-1C4A-B16F-E5615777F729}">
      <dgm:prSet/>
      <dgm:spPr/>
      <dgm:t>
        <a:bodyPr/>
        <a:lstStyle/>
        <a:p>
          <a:endParaRPr lang="en-US"/>
        </a:p>
      </dgm:t>
    </dgm:pt>
    <dgm:pt modelId="{2765D44B-3A67-284E-980D-75470CBBA081}">
      <dgm:prSet phldrT="[Text]"/>
      <dgm:spPr/>
      <dgm:t>
        <a:bodyPr/>
        <a:lstStyle/>
        <a:p>
          <a:pPr algn="l"/>
          <a:r>
            <a:rPr lang="en-US" sz="1300" dirty="0" smtClean="0">
              <a:solidFill>
                <a:srgbClr val="FFFFFF"/>
              </a:solidFill>
            </a:rPr>
            <a:t>User Experience</a:t>
          </a:r>
          <a:endParaRPr lang="en-US" sz="1300" dirty="0">
            <a:solidFill>
              <a:srgbClr val="FFFFFF"/>
            </a:solidFill>
          </a:endParaRPr>
        </a:p>
      </dgm:t>
    </dgm:pt>
    <dgm:pt modelId="{802628CB-4194-2C41-A8F1-8F6A66E9CD52}" type="parTrans" cxnId="{FEAD9ED1-EACD-7940-B2A8-2604993579D7}">
      <dgm:prSet/>
      <dgm:spPr/>
      <dgm:t>
        <a:bodyPr/>
        <a:lstStyle/>
        <a:p>
          <a:endParaRPr lang="en-US"/>
        </a:p>
      </dgm:t>
    </dgm:pt>
    <dgm:pt modelId="{51E401B6-2C3D-834F-91A6-2F5BC21F0501}" type="sibTrans" cxnId="{FEAD9ED1-EACD-7940-B2A8-2604993579D7}">
      <dgm:prSet/>
      <dgm:spPr/>
      <dgm:t>
        <a:bodyPr/>
        <a:lstStyle/>
        <a:p>
          <a:endParaRPr lang="en-US"/>
        </a:p>
      </dgm:t>
    </dgm:pt>
    <dgm:pt modelId="{D0AD1788-2031-B643-9D0E-F3A7BC5E30FA}">
      <dgm:prSet phldrT="[Text]"/>
      <dgm:spPr/>
      <dgm:t>
        <a:bodyPr/>
        <a:lstStyle/>
        <a:p>
          <a:pPr algn="l"/>
          <a:r>
            <a:rPr lang="en-US" sz="1300" dirty="0" smtClean="0">
              <a:solidFill>
                <a:srgbClr val="FFFFFF"/>
              </a:solidFill>
            </a:rPr>
            <a:t>Design Guidelines</a:t>
          </a:r>
          <a:endParaRPr lang="en-US" sz="1300" dirty="0">
            <a:solidFill>
              <a:srgbClr val="FFFFFF"/>
            </a:solidFill>
          </a:endParaRPr>
        </a:p>
      </dgm:t>
    </dgm:pt>
    <dgm:pt modelId="{AFA73AAF-C3D9-7A47-B3E5-7153EE89BF14}" type="parTrans" cxnId="{96ACE047-7462-9A41-8718-07D87F51FE76}">
      <dgm:prSet/>
      <dgm:spPr/>
      <dgm:t>
        <a:bodyPr/>
        <a:lstStyle/>
        <a:p>
          <a:endParaRPr lang="en-US"/>
        </a:p>
      </dgm:t>
    </dgm:pt>
    <dgm:pt modelId="{7CB6EFB4-250B-4D45-8C67-F9B063632740}" type="sibTrans" cxnId="{96ACE047-7462-9A41-8718-07D87F51FE76}">
      <dgm:prSet/>
      <dgm:spPr/>
      <dgm:t>
        <a:bodyPr/>
        <a:lstStyle/>
        <a:p>
          <a:endParaRPr lang="en-US"/>
        </a:p>
      </dgm:t>
    </dgm:pt>
    <dgm:pt modelId="{BB7F31AD-F4F4-4F40-A624-46DC111E0DA7}">
      <dgm:prSet phldrT="[Text]"/>
      <dgm:spPr/>
      <dgm:t>
        <a:bodyPr/>
        <a:lstStyle/>
        <a:p>
          <a:pPr algn="l"/>
          <a:r>
            <a:rPr lang="en-US" sz="1100" dirty="0" err="1" smtClean="0">
              <a:solidFill>
                <a:srgbClr val="FFFFFF"/>
              </a:solidFill>
            </a:rPr>
            <a:t>Programação</a:t>
          </a:r>
          <a:endParaRPr lang="en-US" sz="1100" dirty="0">
            <a:solidFill>
              <a:srgbClr val="FFFFFF"/>
            </a:solidFill>
          </a:endParaRPr>
        </a:p>
      </dgm:t>
    </dgm:pt>
    <dgm:pt modelId="{1B156C6E-2DE0-A44F-A844-65FC418E65F5}" type="parTrans" cxnId="{364F10EE-B5BB-BD4F-88DC-91941D65F158}">
      <dgm:prSet/>
      <dgm:spPr/>
      <dgm:t>
        <a:bodyPr/>
        <a:lstStyle/>
        <a:p>
          <a:endParaRPr lang="en-US"/>
        </a:p>
      </dgm:t>
    </dgm:pt>
    <dgm:pt modelId="{35C2C08C-218D-5B46-A582-495A24C18755}" type="sibTrans" cxnId="{364F10EE-B5BB-BD4F-88DC-91941D65F158}">
      <dgm:prSet/>
      <dgm:spPr/>
      <dgm:t>
        <a:bodyPr/>
        <a:lstStyle/>
        <a:p>
          <a:endParaRPr lang="en-US"/>
        </a:p>
      </dgm:t>
    </dgm:pt>
    <dgm:pt modelId="{1815284D-A801-B844-B073-2130D31A76FE}">
      <dgm:prSet phldrT="[Text]"/>
      <dgm:spPr/>
      <dgm:t>
        <a:bodyPr/>
        <a:lstStyle/>
        <a:p>
          <a:pPr algn="l"/>
          <a:r>
            <a:rPr lang="en-US" sz="1100" dirty="0" smtClean="0">
              <a:solidFill>
                <a:srgbClr val="FFFFFF"/>
              </a:solidFill>
            </a:rPr>
            <a:t>Testes</a:t>
          </a:r>
          <a:endParaRPr lang="en-US" sz="1100" dirty="0">
            <a:solidFill>
              <a:srgbClr val="FFFFFF"/>
            </a:solidFill>
          </a:endParaRPr>
        </a:p>
      </dgm:t>
    </dgm:pt>
    <dgm:pt modelId="{93CE1426-C828-6940-9954-F63DA1D5299F}" type="parTrans" cxnId="{8384D12F-4229-4E44-AEC5-4F64C96622D6}">
      <dgm:prSet/>
      <dgm:spPr/>
      <dgm:t>
        <a:bodyPr/>
        <a:lstStyle/>
        <a:p>
          <a:endParaRPr lang="en-US"/>
        </a:p>
      </dgm:t>
    </dgm:pt>
    <dgm:pt modelId="{9960AABC-F3CB-0548-87F6-700829B16D35}" type="sibTrans" cxnId="{8384D12F-4229-4E44-AEC5-4F64C96622D6}">
      <dgm:prSet/>
      <dgm:spPr/>
      <dgm:t>
        <a:bodyPr/>
        <a:lstStyle/>
        <a:p>
          <a:endParaRPr lang="en-US"/>
        </a:p>
      </dgm:t>
    </dgm:pt>
    <dgm:pt modelId="{066F5621-ABE8-9244-969D-D2884ACC6667}">
      <dgm:prSet phldrT="[Text]"/>
      <dgm:spPr/>
      <dgm:t>
        <a:bodyPr/>
        <a:lstStyle/>
        <a:p>
          <a:pPr algn="l"/>
          <a:r>
            <a:rPr lang="en-US" sz="1100" dirty="0" err="1" smtClean="0">
              <a:solidFill>
                <a:srgbClr val="FFFFFF"/>
              </a:solidFill>
            </a:rPr>
            <a:t>Submeter</a:t>
          </a:r>
          <a:r>
            <a:rPr lang="en-US" sz="1100" dirty="0" smtClean="0">
              <a:solidFill>
                <a:srgbClr val="FFFFFF"/>
              </a:solidFill>
            </a:rPr>
            <a:t> a </a:t>
          </a:r>
          <a:r>
            <a:rPr lang="en-US" sz="1100" dirty="0" err="1" smtClean="0">
              <a:solidFill>
                <a:srgbClr val="FFFFFF"/>
              </a:solidFill>
            </a:rPr>
            <a:t>loja</a:t>
          </a:r>
          <a:endParaRPr lang="en-US" sz="1100" dirty="0">
            <a:solidFill>
              <a:srgbClr val="FFFFFF"/>
            </a:solidFill>
          </a:endParaRPr>
        </a:p>
      </dgm:t>
    </dgm:pt>
    <dgm:pt modelId="{AD8F7B6F-43C9-8B48-94D6-4FE65AAFCECA}" type="parTrans" cxnId="{7B675D80-C896-CE45-BC96-B6C2309446F9}">
      <dgm:prSet/>
      <dgm:spPr/>
      <dgm:t>
        <a:bodyPr/>
        <a:lstStyle/>
        <a:p>
          <a:endParaRPr lang="en-US"/>
        </a:p>
      </dgm:t>
    </dgm:pt>
    <dgm:pt modelId="{B4EEA2BE-C9AD-074B-841F-9A29468876E4}" type="sibTrans" cxnId="{7B675D80-C896-CE45-BC96-B6C2309446F9}">
      <dgm:prSet/>
      <dgm:spPr/>
      <dgm:t>
        <a:bodyPr/>
        <a:lstStyle/>
        <a:p>
          <a:endParaRPr lang="en-US"/>
        </a:p>
      </dgm:t>
    </dgm:pt>
    <dgm:pt modelId="{EE229106-EE8D-DC45-80EB-AC24EF370194}">
      <dgm:prSet phldrT="[Text]"/>
      <dgm:spPr/>
      <dgm:t>
        <a:bodyPr/>
        <a:lstStyle/>
        <a:p>
          <a:pPr algn="l"/>
          <a:r>
            <a:rPr lang="en-US" sz="1100" dirty="0" err="1" smtClean="0">
              <a:solidFill>
                <a:srgbClr val="FFFFFF"/>
              </a:solidFill>
            </a:rPr>
            <a:t>Aguardar</a:t>
          </a:r>
          <a:r>
            <a:rPr lang="en-US" sz="1100" dirty="0" smtClean="0">
              <a:solidFill>
                <a:srgbClr val="FFFFFF"/>
              </a:solidFill>
            </a:rPr>
            <a:t> </a:t>
          </a:r>
          <a:r>
            <a:rPr lang="en-US" sz="1100" dirty="0" err="1" smtClean="0">
              <a:solidFill>
                <a:srgbClr val="FFFFFF"/>
              </a:solidFill>
            </a:rPr>
            <a:t>aprovação</a:t>
          </a:r>
          <a:endParaRPr lang="en-US" sz="1100" dirty="0">
            <a:solidFill>
              <a:srgbClr val="FFFFFF"/>
            </a:solidFill>
          </a:endParaRPr>
        </a:p>
      </dgm:t>
    </dgm:pt>
    <dgm:pt modelId="{901FDB34-63DD-EC4D-A52A-6CA478269B77}" type="parTrans" cxnId="{EDF0A04B-6EA4-7A43-9336-AE64689548D4}">
      <dgm:prSet/>
      <dgm:spPr/>
      <dgm:t>
        <a:bodyPr/>
        <a:lstStyle/>
        <a:p>
          <a:endParaRPr lang="en-US"/>
        </a:p>
      </dgm:t>
    </dgm:pt>
    <dgm:pt modelId="{AA118E6E-ADCE-CA45-8106-D57779B044CD}" type="sibTrans" cxnId="{EDF0A04B-6EA4-7A43-9336-AE64689548D4}">
      <dgm:prSet/>
      <dgm:spPr/>
      <dgm:t>
        <a:bodyPr/>
        <a:lstStyle/>
        <a:p>
          <a:endParaRPr lang="en-US"/>
        </a:p>
      </dgm:t>
    </dgm:pt>
    <dgm:pt modelId="{50B1464D-B771-2E47-926B-5BA335EDAB24}">
      <dgm:prSet phldrT="[Text]"/>
      <dgm:spPr/>
      <dgm:t>
        <a:bodyPr/>
        <a:lstStyle/>
        <a:p>
          <a:pPr algn="l"/>
          <a:r>
            <a:rPr lang="en-US" sz="1100" dirty="0" err="1" smtClean="0">
              <a:solidFill>
                <a:srgbClr val="FFFFFF"/>
              </a:solidFill>
            </a:rPr>
            <a:t>Licença</a:t>
          </a:r>
          <a:r>
            <a:rPr lang="en-US" sz="1100" dirty="0" smtClean="0">
              <a:solidFill>
                <a:srgbClr val="FFFFFF"/>
              </a:solidFill>
            </a:rPr>
            <a:t> de </a:t>
          </a:r>
          <a:r>
            <a:rPr lang="en-US" sz="1100" dirty="0" err="1" smtClean="0">
              <a:solidFill>
                <a:srgbClr val="FFFFFF"/>
              </a:solidFill>
            </a:rPr>
            <a:t>desenvolvedor</a:t>
          </a:r>
          <a:endParaRPr lang="en-US" sz="1100" dirty="0">
            <a:solidFill>
              <a:srgbClr val="FFFFFF"/>
            </a:solidFill>
          </a:endParaRPr>
        </a:p>
      </dgm:t>
    </dgm:pt>
    <dgm:pt modelId="{41EFE0B9-9DA4-8845-A3FA-8EE0081708DE}" type="parTrans" cxnId="{D6C30037-97CE-AB42-8C2D-49D232509471}">
      <dgm:prSet/>
      <dgm:spPr/>
      <dgm:t>
        <a:bodyPr/>
        <a:lstStyle/>
        <a:p>
          <a:endParaRPr lang="en-US"/>
        </a:p>
      </dgm:t>
    </dgm:pt>
    <dgm:pt modelId="{BBFD7617-2E88-F543-B424-DC42B572D708}" type="sibTrans" cxnId="{D6C30037-97CE-AB42-8C2D-49D232509471}">
      <dgm:prSet/>
      <dgm:spPr/>
      <dgm:t>
        <a:bodyPr/>
        <a:lstStyle/>
        <a:p>
          <a:endParaRPr lang="en-US"/>
        </a:p>
      </dgm:t>
    </dgm:pt>
    <dgm:pt modelId="{18B5E9B1-5F11-444E-B934-B611BCD8CF35}">
      <dgm:prSet phldrT="[Text]"/>
      <dgm:spPr/>
      <dgm:t>
        <a:bodyPr/>
        <a:lstStyle/>
        <a:p>
          <a:pPr algn="l"/>
          <a:r>
            <a:rPr lang="en-US" sz="1100" dirty="0" smtClean="0">
              <a:solidFill>
                <a:srgbClr val="FFFFFF"/>
              </a:solidFill>
            </a:rPr>
            <a:t>App </a:t>
          </a:r>
          <a:r>
            <a:rPr lang="en-US" sz="1100" dirty="0" err="1" smtClean="0">
              <a:solidFill>
                <a:srgbClr val="FFFFFF"/>
              </a:solidFill>
            </a:rPr>
            <a:t>Publicado</a:t>
          </a:r>
          <a:r>
            <a:rPr lang="en-US" sz="1100" dirty="0" smtClean="0">
              <a:solidFill>
                <a:srgbClr val="FFFFFF"/>
              </a:solidFill>
            </a:rPr>
            <a:t>!</a:t>
          </a:r>
          <a:endParaRPr lang="en-US" sz="1100" dirty="0">
            <a:solidFill>
              <a:srgbClr val="FFFFFF"/>
            </a:solidFill>
          </a:endParaRPr>
        </a:p>
      </dgm:t>
    </dgm:pt>
    <dgm:pt modelId="{4CACCD7F-78DA-D647-B9A1-1D7A41D4D694}" type="parTrans" cxnId="{FCAABE3E-E200-E940-B1A5-974E05D9796C}">
      <dgm:prSet/>
      <dgm:spPr/>
      <dgm:t>
        <a:bodyPr/>
        <a:lstStyle/>
        <a:p>
          <a:endParaRPr lang="en-US"/>
        </a:p>
      </dgm:t>
    </dgm:pt>
    <dgm:pt modelId="{79059B01-CC30-114D-AF96-85F054C7CE92}" type="sibTrans" cxnId="{FCAABE3E-E200-E940-B1A5-974E05D9796C}">
      <dgm:prSet/>
      <dgm:spPr/>
      <dgm:t>
        <a:bodyPr/>
        <a:lstStyle/>
        <a:p>
          <a:endParaRPr lang="en-US"/>
        </a:p>
      </dgm:t>
    </dgm:pt>
    <dgm:pt modelId="{D210ABEE-28D5-4805-8F62-57562654ACFE}">
      <dgm:prSet phldrT="[Text]"/>
      <dgm:spPr/>
      <dgm:t>
        <a:bodyPr/>
        <a:lstStyle/>
        <a:p>
          <a:pPr algn="l"/>
          <a:r>
            <a:rPr lang="en-US" sz="1100" dirty="0" err="1" smtClean="0">
              <a:solidFill>
                <a:srgbClr val="FFFFFF"/>
              </a:solidFill>
            </a:rPr>
            <a:t>Usabilidade</a:t>
          </a:r>
          <a:endParaRPr lang="en-US" sz="1100" dirty="0">
            <a:solidFill>
              <a:srgbClr val="FFFFFF"/>
            </a:solidFill>
          </a:endParaRPr>
        </a:p>
      </dgm:t>
    </dgm:pt>
    <dgm:pt modelId="{68F8BFDA-6269-4B16-A751-6FA271741318}" type="parTrans" cxnId="{9592693F-7C0D-49A4-8EB7-1E12F8E8CD21}">
      <dgm:prSet/>
      <dgm:spPr/>
      <dgm:t>
        <a:bodyPr/>
        <a:lstStyle/>
        <a:p>
          <a:endParaRPr lang="pt-BR"/>
        </a:p>
      </dgm:t>
    </dgm:pt>
    <dgm:pt modelId="{291F45F4-F2DD-4AF5-BEAF-A7AE934FA4EC}" type="sibTrans" cxnId="{9592693F-7C0D-49A4-8EB7-1E12F8E8CD21}">
      <dgm:prSet/>
      <dgm:spPr/>
      <dgm:t>
        <a:bodyPr/>
        <a:lstStyle/>
        <a:p>
          <a:endParaRPr lang="pt-BR"/>
        </a:p>
      </dgm:t>
    </dgm:pt>
    <dgm:pt modelId="{8D894379-2EBA-41DB-81E0-010BE6490B1E}">
      <dgm:prSet phldrT="[Text]"/>
      <dgm:spPr/>
      <dgm:t>
        <a:bodyPr/>
        <a:lstStyle/>
        <a:p>
          <a:pPr algn="l"/>
          <a:r>
            <a:rPr lang="en-US" sz="1100" dirty="0" smtClean="0">
              <a:solidFill>
                <a:srgbClr val="FFFFFF"/>
              </a:solidFill>
            </a:rPr>
            <a:t>Hardware</a:t>
          </a:r>
          <a:endParaRPr lang="en-US" sz="1100" dirty="0">
            <a:solidFill>
              <a:srgbClr val="FFFFFF"/>
            </a:solidFill>
          </a:endParaRPr>
        </a:p>
      </dgm:t>
    </dgm:pt>
    <dgm:pt modelId="{1DC97CF5-23A7-499A-94C6-63F0906687D2}" type="parTrans" cxnId="{E3A45A22-26C5-4805-A674-A4F0D03EB544}">
      <dgm:prSet/>
      <dgm:spPr/>
      <dgm:t>
        <a:bodyPr/>
        <a:lstStyle/>
        <a:p>
          <a:endParaRPr lang="pt-BR"/>
        </a:p>
      </dgm:t>
    </dgm:pt>
    <dgm:pt modelId="{3C20E8D1-1714-4AA7-A8D6-DA18E7AE55A5}" type="sibTrans" cxnId="{E3A45A22-26C5-4805-A674-A4F0D03EB544}">
      <dgm:prSet/>
      <dgm:spPr/>
      <dgm:t>
        <a:bodyPr/>
        <a:lstStyle/>
        <a:p>
          <a:endParaRPr lang="pt-BR"/>
        </a:p>
      </dgm:t>
    </dgm:pt>
    <dgm:pt modelId="{29089634-AB1C-F045-A68C-478233D91E9C}" type="pres">
      <dgm:prSet presAssocID="{4D698F62-166F-4943-9AB6-26441CC0BA82}" presName="Name0" presStyleCnt="0">
        <dgm:presLayoutVars>
          <dgm:dir/>
          <dgm:resizeHandles val="exact"/>
        </dgm:presLayoutVars>
      </dgm:prSet>
      <dgm:spPr/>
    </dgm:pt>
    <dgm:pt modelId="{59CD90DB-FAC8-6F48-A2D9-3FA379011C75}" type="pres">
      <dgm:prSet presAssocID="{D4FC9625-D962-C544-943A-9740978CDDE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7CE52B-6E82-6B41-B135-CB178933974F}" type="pres">
      <dgm:prSet presAssocID="{C3690FFF-86A8-874C-8054-37D3E9819D3A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ADA0426-2436-2E42-9E27-E28F555C5C92}" type="pres">
      <dgm:prSet presAssocID="{C3690FFF-86A8-874C-8054-37D3E9819D3A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7EC5AC84-8AC4-B64F-A773-DBB816FC7843}" type="pres">
      <dgm:prSet presAssocID="{C72DD199-525F-4F4A-9DF0-51B0BE9117A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F02F-071C-E548-9FD0-85E64076C8FE}" type="pres">
      <dgm:prSet presAssocID="{06AC1560-4CEF-FA4B-9DDB-B9B4B3DCBE3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246E889-E976-674B-B151-9E5E243EF759}" type="pres">
      <dgm:prSet presAssocID="{06AC1560-4CEF-FA4B-9DDB-B9B4B3DCBE3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2466C9C-DA3D-2A49-9624-A678EB119084}" type="pres">
      <dgm:prSet presAssocID="{B79D4DD2-7D84-F540-81BB-0FACCEA072E2}" presName="node" presStyleLbl="node1" presStyleIdx="2" presStyleCnt="4" custScaleX="114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1A98E4-F21D-2446-8C9B-EA5A81D6231D}" type="pres">
      <dgm:prSet presAssocID="{79AD78BC-7DCC-7049-9942-1E5950897D6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432C4F5-254E-E045-8254-3E0E3C0CF800}" type="pres">
      <dgm:prSet presAssocID="{79AD78BC-7DCC-7049-9942-1E5950897D6D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3571CF39-E9B0-B748-9923-F119F2177156}" type="pres">
      <dgm:prSet presAssocID="{AB6B8495-3B50-844A-9BB0-31591E08DC5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FA8652-BA6C-194E-A9D1-F66EAC2D8274}" srcId="{D4FC9625-D962-C544-943A-9740978CDDEF}" destId="{AB89B5B3-459D-F24D-86D0-3370650805C2}" srcOrd="0" destOrd="0" parTransId="{4BB40B37-0DBE-1C4B-AACB-23AEAC0D2CC3}" sibTransId="{9111078A-0E5E-E14F-912C-EE4276B4E189}"/>
    <dgm:cxn modelId="{2542F103-B7EE-2C47-B3C7-02391E555397}" type="presOf" srcId="{50B1464D-B771-2E47-926B-5BA335EDAB24}" destId="{3571CF39-E9B0-B748-9923-F119F2177156}" srcOrd="0" destOrd="1" presId="urn:microsoft.com/office/officeart/2005/8/layout/process1"/>
    <dgm:cxn modelId="{91521A20-E402-E14D-8D4D-333942E7AFAD}" type="presOf" srcId="{066F5621-ABE8-9244-969D-D2884ACC6667}" destId="{3571CF39-E9B0-B748-9923-F119F2177156}" srcOrd="0" destOrd="2" presId="urn:microsoft.com/office/officeart/2005/8/layout/process1"/>
    <dgm:cxn modelId="{2B673528-C96F-924C-A1FE-87D1E22A093B}" type="presOf" srcId="{4D698F62-166F-4943-9AB6-26441CC0BA82}" destId="{29089634-AB1C-F045-A68C-478233D91E9C}" srcOrd="0" destOrd="0" presId="urn:microsoft.com/office/officeart/2005/8/layout/process1"/>
    <dgm:cxn modelId="{B841821A-DC2A-1C4A-9B25-D4011D567630}" srcId="{D4FC9625-D962-C544-943A-9740978CDDEF}" destId="{02217623-D8FE-FB44-8646-6EC012FD0078}" srcOrd="1" destOrd="0" parTransId="{30F394F1-F334-F449-B7ED-6721D6A4F7E2}" sibTransId="{4D22B440-FAA3-0940-B26D-8D177CFE8CEC}"/>
    <dgm:cxn modelId="{A2911001-F4EB-294A-A340-507F090E43F0}" type="presOf" srcId="{C72DD199-525F-4F4A-9DF0-51B0BE9117A3}" destId="{7EC5AC84-8AC4-B64F-A773-DBB816FC7843}" srcOrd="0" destOrd="0" presId="urn:microsoft.com/office/officeart/2005/8/layout/process1"/>
    <dgm:cxn modelId="{2EE19C73-BD86-D64A-971C-B9EA3E28F2EB}" srcId="{D4FC9625-D962-C544-943A-9740978CDDEF}" destId="{6AEFBEA4-AF93-B447-8816-51540945AC5D}" srcOrd="2" destOrd="0" parTransId="{6FD7F981-B561-344F-942B-459422BFEBB1}" sibTransId="{96D7DA54-FDC0-C64E-8322-F3B1C4D9DF9E}"/>
    <dgm:cxn modelId="{67E3674C-0AEB-5C44-B3B4-B0AB55AF67CF}" type="presOf" srcId="{D0AD1788-2031-B643-9D0E-F3A7BC5E30FA}" destId="{7EC5AC84-8AC4-B64F-A773-DBB816FC7843}" srcOrd="0" destOrd="3" presId="urn:microsoft.com/office/officeart/2005/8/layout/process1"/>
    <dgm:cxn modelId="{611289E6-6F17-A941-A1DB-D3517E63AE12}" srcId="{4D698F62-166F-4943-9AB6-26441CC0BA82}" destId="{B79D4DD2-7D84-F540-81BB-0FACCEA072E2}" srcOrd="2" destOrd="0" parTransId="{91A08602-6F5F-0041-9EBB-BD4155C1B69B}" sibTransId="{79AD78BC-7DCC-7049-9942-1E5950897D6D}"/>
    <dgm:cxn modelId="{46CBF593-1CBA-DB48-9EF4-0F45ECC51194}" type="presOf" srcId="{1815284D-A801-B844-B073-2130D31A76FE}" destId="{02466C9C-DA3D-2A49-9624-A678EB119084}" srcOrd="0" destOrd="2" presId="urn:microsoft.com/office/officeart/2005/8/layout/process1"/>
    <dgm:cxn modelId="{129B7817-5464-7547-A12F-5BCD2989BEA1}" type="presOf" srcId="{D5768153-297F-6544-A83F-179C7451266B}" destId="{7EC5AC84-8AC4-B64F-A773-DBB816FC7843}" srcOrd="0" destOrd="1" presId="urn:microsoft.com/office/officeart/2005/8/layout/process1"/>
    <dgm:cxn modelId="{DF5259C3-DCFA-4C01-843D-81C650948C9A}" type="presOf" srcId="{D210ABEE-28D5-4805-8F62-57562654ACFE}" destId="{02466C9C-DA3D-2A49-9624-A678EB119084}" srcOrd="0" destOrd="3" presId="urn:microsoft.com/office/officeart/2005/8/layout/process1"/>
    <dgm:cxn modelId="{9F39F99F-6AC6-0C45-979F-5A772FEDC7B0}" type="presOf" srcId="{AB89B5B3-459D-F24D-86D0-3370650805C2}" destId="{59CD90DB-FAC8-6F48-A2D9-3FA379011C75}" srcOrd="0" destOrd="1" presId="urn:microsoft.com/office/officeart/2005/8/layout/process1"/>
    <dgm:cxn modelId="{621005FE-1DCF-5A44-8F08-293C3190693C}" type="presOf" srcId="{AB6B8495-3B50-844A-9BB0-31591E08DC5D}" destId="{3571CF39-E9B0-B748-9923-F119F2177156}" srcOrd="0" destOrd="0" presId="urn:microsoft.com/office/officeart/2005/8/layout/process1"/>
    <dgm:cxn modelId="{E3A45A22-26C5-4805-A674-A4F0D03EB544}" srcId="{1815284D-A801-B844-B073-2130D31A76FE}" destId="{8D894379-2EBA-41DB-81E0-010BE6490B1E}" srcOrd="1" destOrd="0" parTransId="{1DC97CF5-23A7-499A-94C6-63F0906687D2}" sibTransId="{3C20E8D1-1714-4AA7-A8D6-DA18E7AE55A5}"/>
    <dgm:cxn modelId="{9592693F-7C0D-49A4-8EB7-1E12F8E8CD21}" srcId="{1815284D-A801-B844-B073-2130D31A76FE}" destId="{D210ABEE-28D5-4805-8F62-57562654ACFE}" srcOrd="0" destOrd="0" parTransId="{68F8BFDA-6269-4B16-A751-6FA271741318}" sibTransId="{291F45F4-F2DD-4AF5-BEAF-A7AE934FA4EC}"/>
    <dgm:cxn modelId="{F1AD012A-FFE7-BA43-A705-DCEE027E1FD4}" type="presOf" srcId="{EE229106-EE8D-DC45-80EB-AC24EF370194}" destId="{3571CF39-E9B0-B748-9923-F119F2177156}" srcOrd="0" destOrd="3" presId="urn:microsoft.com/office/officeart/2005/8/layout/process1"/>
    <dgm:cxn modelId="{F5B4847B-7AD4-CC43-9CCF-832E038E79D5}" type="presOf" srcId="{B79D4DD2-7D84-F540-81BB-0FACCEA072E2}" destId="{02466C9C-DA3D-2A49-9624-A678EB119084}" srcOrd="0" destOrd="0" presId="urn:microsoft.com/office/officeart/2005/8/layout/process1"/>
    <dgm:cxn modelId="{FEAD9ED1-EACD-7940-B2A8-2604993579D7}" srcId="{C72DD199-525F-4F4A-9DF0-51B0BE9117A3}" destId="{2765D44B-3A67-284E-980D-75470CBBA081}" srcOrd="1" destOrd="0" parTransId="{802628CB-4194-2C41-A8F1-8F6A66E9CD52}" sibTransId="{51E401B6-2C3D-834F-91A6-2F5BC21F0501}"/>
    <dgm:cxn modelId="{22EB91CF-FA5D-4B4A-97E4-2E8290C106E4}" type="presOf" srcId="{C3690FFF-86A8-874C-8054-37D3E9819D3A}" destId="{0ADA0426-2436-2E42-9E27-E28F555C5C92}" srcOrd="1" destOrd="0" presId="urn:microsoft.com/office/officeart/2005/8/layout/process1"/>
    <dgm:cxn modelId="{BF5D7268-06D2-C34D-923E-26833766804A}" type="presOf" srcId="{6AEFBEA4-AF93-B447-8816-51540945AC5D}" destId="{59CD90DB-FAC8-6F48-A2D9-3FA379011C75}" srcOrd="0" destOrd="3" presId="urn:microsoft.com/office/officeart/2005/8/layout/process1"/>
    <dgm:cxn modelId="{96ACE047-7462-9A41-8718-07D87F51FE76}" srcId="{C72DD199-525F-4F4A-9DF0-51B0BE9117A3}" destId="{D0AD1788-2031-B643-9D0E-F3A7BC5E30FA}" srcOrd="2" destOrd="0" parTransId="{AFA73AAF-C3D9-7A47-B3E5-7153EE89BF14}" sibTransId="{7CB6EFB4-250B-4D45-8C67-F9B063632740}"/>
    <dgm:cxn modelId="{8ECE7541-0D27-C24C-AFFE-89D53E61DDC9}" type="presOf" srcId="{C3690FFF-86A8-874C-8054-37D3E9819D3A}" destId="{B07CE52B-6E82-6B41-B135-CB178933974F}" srcOrd="0" destOrd="0" presId="urn:microsoft.com/office/officeart/2005/8/layout/process1"/>
    <dgm:cxn modelId="{364F10EE-B5BB-BD4F-88DC-91941D65F158}" srcId="{B79D4DD2-7D84-F540-81BB-0FACCEA072E2}" destId="{BB7F31AD-F4F4-4F40-A624-46DC111E0DA7}" srcOrd="0" destOrd="0" parTransId="{1B156C6E-2DE0-A44F-A844-65FC418E65F5}" sibTransId="{35C2C08C-218D-5B46-A582-495A24C18755}"/>
    <dgm:cxn modelId="{5B80B932-A10A-304E-B110-A2288A54D2E9}" type="presOf" srcId="{02217623-D8FE-FB44-8646-6EC012FD0078}" destId="{59CD90DB-FAC8-6F48-A2D9-3FA379011C75}" srcOrd="0" destOrd="2" presId="urn:microsoft.com/office/officeart/2005/8/layout/process1"/>
    <dgm:cxn modelId="{34373954-FE06-D947-8D08-743CD7DF69DA}" type="presOf" srcId="{18B5E9B1-5F11-444E-B934-B611BCD8CF35}" destId="{3571CF39-E9B0-B748-9923-F119F2177156}" srcOrd="0" destOrd="4" presId="urn:microsoft.com/office/officeart/2005/8/layout/process1"/>
    <dgm:cxn modelId="{368018FC-9B53-5B43-9B2E-CC9F8290433C}" srcId="{4D698F62-166F-4943-9AB6-26441CC0BA82}" destId="{C72DD199-525F-4F4A-9DF0-51B0BE9117A3}" srcOrd="1" destOrd="0" parTransId="{0DBD4EB0-AD1A-4F46-88BF-B1FC23934E89}" sibTransId="{06AC1560-4CEF-FA4B-9DDB-B9B4B3DCBE33}"/>
    <dgm:cxn modelId="{0C0DBF72-31E9-CD4E-A07E-698447CCFECC}" type="presOf" srcId="{D4FC9625-D962-C544-943A-9740978CDDEF}" destId="{59CD90DB-FAC8-6F48-A2D9-3FA379011C75}" srcOrd="0" destOrd="0" presId="urn:microsoft.com/office/officeart/2005/8/layout/process1"/>
    <dgm:cxn modelId="{BAF7DF56-FEF8-1C4A-B16F-E5615777F729}" srcId="{C72DD199-525F-4F4A-9DF0-51B0BE9117A3}" destId="{D5768153-297F-6544-A83F-179C7451266B}" srcOrd="0" destOrd="0" parTransId="{61FD0E4F-4160-D94E-9A6D-869AA0B5F223}" sibTransId="{C2B5A19D-37FF-3B4F-A930-EC308D274B6E}"/>
    <dgm:cxn modelId="{C68A7C02-C490-D346-B36A-E85F9D464382}" type="presOf" srcId="{06AC1560-4CEF-FA4B-9DDB-B9B4B3DCBE33}" destId="{9246E889-E976-674B-B151-9E5E243EF759}" srcOrd="1" destOrd="0" presId="urn:microsoft.com/office/officeart/2005/8/layout/process1"/>
    <dgm:cxn modelId="{EDF0A04B-6EA4-7A43-9336-AE64689548D4}" srcId="{AB6B8495-3B50-844A-9BB0-31591E08DC5D}" destId="{EE229106-EE8D-DC45-80EB-AC24EF370194}" srcOrd="2" destOrd="0" parTransId="{901FDB34-63DD-EC4D-A52A-6CA478269B77}" sibTransId="{AA118E6E-ADCE-CA45-8106-D57779B044CD}"/>
    <dgm:cxn modelId="{3855FF8A-4782-FB4D-ABD4-C1FA0273EC00}" srcId="{4D698F62-166F-4943-9AB6-26441CC0BA82}" destId="{AB6B8495-3B50-844A-9BB0-31591E08DC5D}" srcOrd="3" destOrd="0" parTransId="{0DBC5F4D-B598-A74C-8A4C-A27436C429E9}" sibTransId="{FC536698-A090-344E-86C4-A45D1AEF62AD}"/>
    <dgm:cxn modelId="{76C7F8C5-D43B-A544-85F1-0D007C5C2B92}" srcId="{4D698F62-166F-4943-9AB6-26441CC0BA82}" destId="{D4FC9625-D962-C544-943A-9740978CDDEF}" srcOrd="0" destOrd="0" parTransId="{D3F7333E-FCE1-FF41-B64B-E3FC68BC253E}" sibTransId="{C3690FFF-86A8-874C-8054-37D3E9819D3A}"/>
    <dgm:cxn modelId="{5673415C-4F32-4482-ABE0-35F8F2E6E07E}" type="presOf" srcId="{8D894379-2EBA-41DB-81E0-010BE6490B1E}" destId="{02466C9C-DA3D-2A49-9624-A678EB119084}" srcOrd="0" destOrd="4" presId="urn:microsoft.com/office/officeart/2005/8/layout/process1"/>
    <dgm:cxn modelId="{4512CFA6-5DB1-234B-B74A-3EB3585221FF}" type="presOf" srcId="{06AC1560-4CEF-FA4B-9DDB-B9B4B3DCBE33}" destId="{CF02F02F-071C-E548-9FD0-85E64076C8FE}" srcOrd="0" destOrd="0" presId="urn:microsoft.com/office/officeart/2005/8/layout/process1"/>
    <dgm:cxn modelId="{D6C30037-97CE-AB42-8C2D-49D232509471}" srcId="{AB6B8495-3B50-844A-9BB0-31591E08DC5D}" destId="{50B1464D-B771-2E47-926B-5BA335EDAB24}" srcOrd="0" destOrd="0" parTransId="{41EFE0B9-9DA4-8845-A3FA-8EE0081708DE}" sibTransId="{BBFD7617-2E88-F543-B424-DC42B572D708}"/>
    <dgm:cxn modelId="{8384D12F-4229-4E44-AEC5-4F64C96622D6}" srcId="{B79D4DD2-7D84-F540-81BB-0FACCEA072E2}" destId="{1815284D-A801-B844-B073-2130D31A76FE}" srcOrd="1" destOrd="0" parTransId="{93CE1426-C828-6940-9954-F63DA1D5299F}" sibTransId="{9960AABC-F3CB-0548-87F6-700829B16D35}"/>
    <dgm:cxn modelId="{3B77297F-F833-AA4B-8446-9558E389DFE3}" type="presOf" srcId="{2765D44B-3A67-284E-980D-75470CBBA081}" destId="{7EC5AC84-8AC4-B64F-A773-DBB816FC7843}" srcOrd="0" destOrd="2" presId="urn:microsoft.com/office/officeart/2005/8/layout/process1"/>
    <dgm:cxn modelId="{2E9821CD-31C6-FC44-B356-B5AA66FA495C}" type="presOf" srcId="{79AD78BC-7DCC-7049-9942-1E5950897D6D}" destId="{3432C4F5-254E-E045-8254-3E0E3C0CF800}" srcOrd="1" destOrd="0" presId="urn:microsoft.com/office/officeart/2005/8/layout/process1"/>
    <dgm:cxn modelId="{46443D40-712E-EF46-B060-582CFC965492}" type="presOf" srcId="{79AD78BC-7DCC-7049-9942-1E5950897D6D}" destId="{971A98E4-F21D-2446-8C9B-EA5A81D6231D}" srcOrd="0" destOrd="0" presId="urn:microsoft.com/office/officeart/2005/8/layout/process1"/>
    <dgm:cxn modelId="{7B675D80-C896-CE45-BC96-B6C2309446F9}" srcId="{AB6B8495-3B50-844A-9BB0-31591E08DC5D}" destId="{066F5621-ABE8-9244-969D-D2884ACC6667}" srcOrd="1" destOrd="0" parTransId="{AD8F7B6F-43C9-8B48-94D6-4FE65AAFCECA}" sibTransId="{B4EEA2BE-C9AD-074B-841F-9A29468876E4}"/>
    <dgm:cxn modelId="{9FB5013A-49D5-3044-A1EE-76BF9FE7029D}" type="presOf" srcId="{BB7F31AD-F4F4-4F40-A624-46DC111E0DA7}" destId="{02466C9C-DA3D-2A49-9624-A678EB119084}" srcOrd="0" destOrd="1" presId="urn:microsoft.com/office/officeart/2005/8/layout/process1"/>
    <dgm:cxn modelId="{FCAABE3E-E200-E940-B1A5-974E05D9796C}" srcId="{AB6B8495-3B50-844A-9BB0-31591E08DC5D}" destId="{18B5E9B1-5F11-444E-B934-B611BCD8CF35}" srcOrd="3" destOrd="0" parTransId="{4CACCD7F-78DA-D647-B9A1-1D7A41D4D694}" sibTransId="{79059B01-CC30-114D-AF96-85F054C7CE92}"/>
    <dgm:cxn modelId="{6ACFAD59-943C-7542-97F3-7B9E5BF18CCA}" type="presParOf" srcId="{29089634-AB1C-F045-A68C-478233D91E9C}" destId="{59CD90DB-FAC8-6F48-A2D9-3FA379011C75}" srcOrd="0" destOrd="0" presId="urn:microsoft.com/office/officeart/2005/8/layout/process1"/>
    <dgm:cxn modelId="{54A4D905-D38A-E046-ADE4-D56DA4E8E037}" type="presParOf" srcId="{29089634-AB1C-F045-A68C-478233D91E9C}" destId="{B07CE52B-6E82-6B41-B135-CB178933974F}" srcOrd="1" destOrd="0" presId="urn:microsoft.com/office/officeart/2005/8/layout/process1"/>
    <dgm:cxn modelId="{ECC1D72E-72A2-974C-B9A4-E8E0C6F5CA50}" type="presParOf" srcId="{B07CE52B-6E82-6B41-B135-CB178933974F}" destId="{0ADA0426-2436-2E42-9E27-E28F555C5C92}" srcOrd="0" destOrd="0" presId="urn:microsoft.com/office/officeart/2005/8/layout/process1"/>
    <dgm:cxn modelId="{73FA1960-C974-0548-8C8E-551E4E6F57D7}" type="presParOf" srcId="{29089634-AB1C-F045-A68C-478233D91E9C}" destId="{7EC5AC84-8AC4-B64F-A773-DBB816FC7843}" srcOrd="2" destOrd="0" presId="urn:microsoft.com/office/officeart/2005/8/layout/process1"/>
    <dgm:cxn modelId="{621DA48C-7226-5F4A-80AE-EC9BC2207651}" type="presParOf" srcId="{29089634-AB1C-F045-A68C-478233D91E9C}" destId="{CF02F02F-071C-E548-9FD0-85E64076C8FE}" srcOrd="3" destOrd="0" presId="urn:microsoft.com/office/officeart/2005/8/layout/process1"/>
    <dgm:cxn modelId="{07D615FB-B984-F64C-9B29-C7C9E09BCBCD}" type="presParOf" srcId="{CF02F02F-071C-E548-9FD0-85E64076C8FE}" destId="{9246E889-E976-674B-B151-9E5E243EF759}" srcOrd="0" destOrd="0" presId="urn:microsoft.com/office/officeart/2005/8/layout/process1"/>
    <dgm:cxn modelId="{39592564-A27B-F245-87CD-36F7D2678508}" type="presParOf" srcId="{29089634-AB1C-F045-A68C-478233D91E9C}" destId="{02466C9C-DA3D-2A49-9624-A678EB119084}" srcOrd="4" destOrd="0" presId="urn:microsoft.com/office/officeart/2005/8/layout/process1"/>
    <dgm:cxn modelId="{681E8138-B079-B141-9A04-D07ABE9EF45E}" type="presParOf" srcId="{29089634-AB1C-F045-A68C-478233D91E9C}" destId="{971A98E4-F21D-2446-8C9B-EA5A81D6231D}" srcOrd="5" destOrd="0" presId="urn:microsoft.com/office/officeart/2005/8/layout/process1"/>
    <dgm:cxn modelId="{DA1F309F-CD41-AD42-8643-15C0E83D9420}" type="presParOf" srcId="{971A98E4-F21D-2446-8C9B-EA5A81D6231D}" destId="{3432C4F5-254E-E045-8254-3E0E3C0CF800}" srcOrd="0" destOrd="0" presId="urn:microsoft.com/office/officeart/2005/8/layout/process1"/>
    <dgm:cxn modelId="{EC64F299-E420-C349-A380-FCFFE7B8A122}" type="presParOf" srcId="{29089634-AB1C-F045-A68C-478233D91E9C}" destId="{3571CF39-E9B0-B748-9923-F119F217715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864FD4-CA3B-B54F-B326-FFD0F486C1D7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CC166A03-8784-B540-8B44-7954038848AA}">
      <dgm:prSet phldrT="[Text]"/>
      <dgm:spPr>
        <a:solidFill>
          <a:srgbClr val="224BA0"/>
        </a:solidFill>
      </dgm:spPr>
      <dgm:t>
        <a:bodyPr/>
        <a:lstStyle/>
        <a:p>
          <a:r>
            <a:rPr lang="en-US" dirty="0" err="1" smtClean="0"/>
            <a:t>Programação</a:t>
          </a:r>
          <a:endParaRPr lang="en-US" dirty="0"/>
        </a:p>
      </dgm:t>
    </dgm:pt>
    <dgm:pt modelId="{60041D50-C4FC-9549-A30A-B7CC7158624E}" type="parTrans" cxnId="{A731DD62-82E1-6945-84A8-16840878ADFC}">
      <dgm:prSet/>
      <dgm:spPr/>
      <dgm:t>
        <a:bodyPr/>
        <a:lstStyle/>
        <a:p>
          <a:endParaRPr lang="en-US"/>
        </a:p>
      </dgm:t>
    </dgm:pt>
    <dgm:pt modelId="{BAABEA54-3998-1442-887F-67781AC19B3D}" type="sibTrans" cxnId="{A731DD62-82E1-6945-84A8-16840878ADFC}">
      <dgm:prSet/>
      <dgm:spPr/>
      <dgm:t>
        <a:bodyPr/>
        <a:lstStyle/>
        <a:p>
          <a:endParaRPr lang="en-US"/>
        </a:p>
      </dgm:t>
    </dgm:pt>
    <dgm:pt modelId="{FA03E149-5DBC-DE46-9652-49638C918968}">
      <dgm:prSet phldrT="[Text]"/>
      <dgm:spPr>
        <a:solidFill>
          <a:srgbClr val="224BA0"/>
        </a:solidFill>
      </dgm:spPr>
      <dgm:t>
        <a:bodyPr/>
        <a:lstStyle/>
        <a:p>
          <a:r>
            <a:rPr lang="en-US" dirty="0" smtClean="0"/>
            <a:t>Testes</a:t>
          </a:r>
          <a:endParaRPr lang="en-US" dirty="0"/>
        </a:p>
      </dgm:t>
    </dgm:pt>
    <dgm:pt modelId="{2C016B66-E1B3-3445-AAAD-232858E3D1FC}" type="parTrans" cxnId="{5C17E91C-72C9-B24C-9D07-8727FD1EAA6F}">
      <dgm:prSet/>
      <dgm:spPr/>
      <dgm:t>
        <a:bodyPr/>
        <a:lstStyle/>
        <a:p>
          <a:endParaRPr lang="en-US"/>
        </a:p>
      </dgm:t>
    </dgm:pt>
    <dgm:pt modelId="{FE387630-E036-3743-A772-AFC1A43C546C}" type="sibTrans" cxnId="{5C17E91C-72C9-B24C-9D07-8727FD1EAA6F}">
      <dgm:prSet/>
      <dgm:spPr/>
      <dgm:t>
        <a:bodyPr/>
        <a:lstStyle/>
        <a:p>
          <a:endParaRPr lang="en-US"/>
        </a:p>
      </dgm:t>
    </dgm:pt>
    <dgm:pt modelId="{822A37BA-185A-3745-B6CA-B6157D133DB8}">
      <dgm:prSet phldrT="[Text]"/>
      <dgm:spPr>
        <a:solidFill>
          <a:srgbClr val="224BA0"/>
        </a:solidFill>
      </dgm:spPr>
      <dgm:t>
        <a:bodyPr/>
        <a:lstStyle/>
        <a:p>
          <a:r>
            <a:rPr lang="en-US" dirty="0" err="1" smtClean="0"/>
            <a:t>Publica</a:t>
          </a:r>
          <a:endParaRPr lang="en-US" dirty="0"/>
        </a:p>
      </dgm:t>
    </dgm:pt>
    <dgm:pt modelId="{418F77CA-4B98-C84E-8E56-A4900E8C35EE}" type="parTrans" cxnId="{C03F3C68-979D-FC40-8BB8-310FB76DD05D}">
      <dgm:prSet/>
      <dgm:spPr/>
      <dgm:t>
        <a:bodyPr/>
        <a:lstStyle/>
        <a:p>
          <a:endParaRPr lang="en-US"/>
        </a:p>
      </dgm:t>
    </dgm:pt>
    <dgm:pt modelId="{BFEF37A7-375F-8E48-9893-D47A6040E40A}" type="sibTrans" cxnId="{C03F3C68-979D-FC40-8BB8-310FB76DD05D}">
      <dgm:prSet/>
      <dgm:spPr/>
      <dgm:t>
        <a:bodyPr/>
        <a:lstStyle/>
        <a:p>
          <a:endParaRPr lang="en-US"/>
        </a:p>
      </dgm:t>
    </dgm:pt>
    <dgm:pt modelId="{B3896D28-EED8-DB40-9195-808D0D649F9C}" type="pres">
      <dgm:prSet presAssocID="{9A864FD4-CA3B-B54F-B326-FFD0F486C1D7}" presName="Name0" presStyleCnt="0">
        <dgm:presLayoutVars>
          <dgm:dir/>
          <dgm:animLvl val="lvl"/>
          <dgm:resizeHandles val="exact"/>
        </dgm:presLayoutVars>
      </dgm:prSet>
      <dgm:spPr/>
    </dgm:pt>
    <dgm:pt modelId="{F764AFA8-69BB-4048-A0FA-975E1111A729}" type="pres">
      <dgm:prSet presAssocID="{CC166A03-8784-B540-8B44-7954038848AA}" presName="parTxOnly" presStyleLbl="node1" presStyleIdx="0" presStyleCnt="3" custScaleY="645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4FED8-FC9B-7046-90CF-68E2787517A9}" type="pres">
      <dgm:prSet presAssocID="{BAABEA54-3998-1442-887F-67781AC19B3D}" presName="parTxOnlySpace" presStyleCnt="0"/>
      <dgm:spPr/>
    </dgm:pt>
    <dgm:pt modelId="{B88FBD08-9A35-6444-8C78-1610B189F30A}" type="pres">
      <dgm:prSet presAssocID="{FA03E149-5DBC-DE46-9652-49638C918968}" presName="parTxOnly" presStyleLbl="node1" presStyleIdx="1" presStyleCnt="3" custScaleY="645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ECBC2-F61B-CB48-A021-AD33CB8474FA}" type="pres">
      <dgm:prSet presAssocID="{FE387630-E036-3743-A772-AFC1A43C546C}" presName="parTxOnlySpace" presStyleCnt="0"/>
      <dgm:spPr/>
    </dgm:pt>
    <dgm:pt modelId="{57DAF89A-03DC-7E4A-AD40-4B11CE1AF539}" type="pres">
      <dgm:prSet presAssocID="{822A37BA-185A-3745-B6CA-B6157D133DB8}" presName="parTxOnly" presStyleLbl="node1" presStyleIdx="2" presStyleCnt="3" custScaleY="645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17E91C-72C9-B24C-9D07-8727FD1EAA6F}" srcId="{9A864FD4-CA3B-B54F-B326-FFD0F486C1D7}" destId="{FA03E149-5DBC-DE46-9652-49638C918968}" srcOrd="1" destOrd="0" parTransId="{2C016B66-E1B3-3445-AAAD-232858E3D1FC}" sibTransId="{FE387630-E036-3743-A772-AFC1A43C546C}"/>
    <dgm:cxn modelId="{C4F046F0-BCCD-FD44-8A59-32F1E0BE2866}" type="presOf" srcId="{9A864FD4-CA3B-B54F-B326-FFD0F486C1D7}" destId="{B3896D28-EED8-DB40-9195-808D0D649F9C}" srcOrd="0" destOrd="0" presId="urn:microsoft.com/office/officeart/2005/8/layout/chevron1"/>
    <dgm:cxn modelId="{84280F0C-9794-8B4A-80A6-2C0E7E3B382E}" type="presOf" srcId="{822A37BA-185A-3745-B6CA-B6157D133DB8}" destId="{57DAF89A-03DC-7E4A-AD40-4B11CE1AF539}" srcOrd="0" destOrd="0" presId="urn:microsoft.com/office/officeart/2005/8/layout/chevron1"/>
    <dgm:cxn modelId="{8F47E2C0-DE2F-924E-9D72-9A4C901949F9}" type="presOf" srcId="{FA03E149-5DBC-DE46-9652-49638C918968}" destId="{B88FBD08-9A35-6444-8C78-1610B189F30A}" srcOrd="0" destOrd="0" presId="urn:microsoft.com/office/officeart/2005/8/layout/chevron1"/>
    <dgm:cxn modelId="{A731DD62-82E1-6945-84A8-16840878ADFC}" srcId="{9A864FD4-CA3B-B54F-B326-FFD0F486C1D7}" destId="{CC166A03-8784-B540-8B44-7954038848AA}" srcOrd="0" destOrd="0" parTransId="{60041D50-C4FC-9549-A30A-B7CC7158624E}" sibTransId="{BAABEA54-3998-1442-887F-67781AC19B3D}"/>
    <dgm:cxn modelId="{C8A40FE9-4016-E641-86F2-1B909883AE3D}" type="presOf" srcId="{CC166A03-8784-B540-8B44-7954038848AA}" destId="{F764AFA8-69BB-4048-A0FA-975E1111A729}" srcOrd="0" destOrd="0" presId="urn:microsoft.com/office/officeart/2005/8/layout/chevron1"/>
    <dgm:cxn modelId="{C03F3C68-979D-FC40-8BB8-310FB76DD05D}" srcId="{9A864FD4-CA3B-B54F-B326-FFD0F486C1D7}" destId="{822A37BA-185A-3745-B6CA-B6157D133DB8}" srcOrd="2" destOrd="0" parTransId="{418F77CA-4B98-C84E-8E56-A4900E8C35EE}" sibTransId="{BFEF37A7-375F-8E48-9893-D47A6040E40A}"/>
    <dgm:cxn modelId="{4DA1EEA2-CCC9-F440-8A20-FF0E23F882C9}" type="presParOf" srcId="{B3896D28-EED8-DB40-9195-808D0D649F9C}" destId="{F764AFA8-69BB-4048-A0FA-975E1111A729}" srcOrd="0" destOrd="0" presId="urn:microsoft.com/office/officeart/2005/8/layout/chevron1"/>
    <dgm:cxn modelId="{5451F205-AAE5-304E-8AF4-A2C6A0D69602}" type="presParOf" srcId="{B3896D28-EED8-DB40-9195-808D0D649F9C}" destId="{12A4FED8-FC9B-7046-90CF-68E2787517A9}" srcOrd="1" destOrd="0" presId="urn:microsoft.com/office/officeart/2005/8/layout/chevron1"/>
    <dgm:cxn modelId="{7BA95EE2-6D38-554E-BE7E-8172575E6CEB}" type="presParOf" srcId="{B3896D28-EED8-DB40-9195-808D0D649F9C}" destId="{B88FBD08-9A35-6444-8C78-1610B189F30A}" srcOrd="2" destOrd="0" presId="urn:microsoft.com/office/officeart/2005/8/layout/chevron1"/>
    <dgm:cxn modelId="{26CFE1E9-01BB-FD46-B2FA-D9A8AB9E9A2E}" type="presParOf" srcId="{B3896D28-EED8-DB40-9195-808D0D649F9C}" destId="{8A2ECBC2-F61B-CB48-A021-AD33CB8474FA}" srcOrd="3" destOrd="0" presId="urn:microsoft.com/office/officeart/2005/8/layout/chevron1"/>
    <dgm:cxn modelId="{8058E999-AE45-5947-97CB-A1D41674BDD8}" type="presParOf" srcId="{B3896D28-EED8-DB40-9195-808D0D649F9C}" destId="{57DAF89A-03DC-7E4A-AD40-4B11CE1AF539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864FD4-CA3B-B54F-B326-FFD0F486C1D7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CC166A03-8784-B540-8B44-7954038848AA}">
      <dgm:prSet phldrT="[Text]"/>
      <dgm:spPr>
        <a:solidFill>
          <a:srgbClr val="224BA0"/>
        </a:solidFill>
      </dgm:spPr>
      <dgm:t>
        <a:bodyPr/>
        <a:lstStyle/>
        <a:p>
          <a:r>
            <a:rPr lang="en-US" dirty="0" err="1" smtClean="0"/>
            <a:t>Programação</a:t>
          </a:r>
          <a:endParaRPr lang="en-US" dirty="0"/>
        </a:p>
      </dgm:t>
    </dgm:pt>
    <dgm:pt modelId="{60041D50-C4FC-9549-A30A-B7CC7158624E}" type="parTrans" cxnId="{A731DD62-82E1-6945-84A8-16840878ADFC}">
      <dgm:prSet/>
      <dgm:spPr/>
      <dgm:t>
        <a:bodyPr/>
        <a:lstStyle/>
        <a:p>
          <a:endParaRPr lang="en-US"/>
        </a:p>
      </dgm:t>
    </dgm:pt>
    <dgm:pt modelId="{BAABEA54-3998-1442-887F-67781AC19B3D}" type="sibTrans" cxnId="{A731DD62-82E1-6945-84A8-16840878ADFC}">
      <dgm:prSet/>
      <dgm:spPr/>
      <dgm:t>
        <a:bodyPr/>
        <a:lstStyle/>
        <a:p>
          <a:endParaRPr lang="en-US"/>
        </a:p>
      </dgm:t>
    </dgm:pt>
    <dgm:pt modelId="{FA03E149-5DBC-DE46-9652-49638C918968}">
      <dgm:prSet phldrT="[Text]"/>
      <dgm:spPr>
        <a:solidFill>
          <a:srgbClr val="224BA0"/>
        </a:solidFill>
      </dgm:spPr>
      <dgm:t>
        <a:bodyPr/>
        <a:lstStyle/>
        <a:p>
          <a:r>
            <a:rPr lang="en-US" dirty="0" smtClean="0"/>
            <a:t>Testes</a:t>
          </a:r>
          <a:endParaRPr lang="en-US" dirty="0"/>
        </a:p>
      </dgm:t>
    </dgm:pt>
    <dgm:pt modelId="{2C016B66-E1B3-3445-AAAD-232858E3D1FC}" type="parTrans" cxnId="{5C17E91C-72C9-B24C-9D07-8727FD1EAA6F}">
      <dgm:prSet/>
      <dgm:spPr/>
      <dgm:t>
        <a:bodyPr/>
        <a:lstStyle/>
        <a:p>
          <a:endParaRPr lang="en-US"/>
        </a:p>
      </dgm:t>
    </dgm:pt>
    <dgm:pt modelId="{FE387630-E036-3743-A772-AFC1A43C546C}" type="sibTrans" cxnId="{5C17E91C-72C9-B24C-9D07-8727FD1EAA6F}">
      <dgm:prSet/>
      <dgm:spPr/>
      <dgm:t>
        <a:bodyPr/>
        <a:lstStyle/>
        <a:p>
          <a:endParaRPr lang="en-US"/>
        </a:p>
      </dgm:t>
    </dgm:pt>
    <dgm:pt modelId="{822A37BA-185A-3745-B6CA-B6157D133DB8}">
      <dgm:prSet phldrT="[Text]"/>
      <dgm:spPr>
        <a:solidFill>
          <a:srgbClr val="224BA0"/>
        </a:solidFill>
      </dgm:spPr>
      <dgm:t>
        <a:bodyPr/>
        <a:lstStyle/>
        <a:p>
          <a:r>
            <a:rPr lang="en-US" dirty="0" err="1" smtClean="0"/>
            <a:t>Publica</a:t>
          </a:r>
          <a:endParaRPr lang="en-US" dirty="0"/>
        </a:p>
      </dgm:t>
    </dgm:pt>
    <dgm:pt modelId="{418F77CA-4B98-C84E-8E56-A4900E8C35EE}" type="parTrans" cxnId="{C03F3C68-979D-FC40-8BB8-310FB76DD05D}">
      <dgm:prSet/>
      <dgm:spPr/>
      <dgm:t>
        <a:bodyPr/>
        <a:lstStyle/>
        <a:p>
          <a:endParaRPr lang="en-US"/>
        </a:p>
      </dgm:t>
    </dgm:pt>
    <dgm:pt modelId="{BFEF37A7-375F-8E48-9893-D47A6040E40A}" type="sibTrans" cxnId="{C03F3C68-979D-FC40-8BB8-310FB76DD05D}">
      <dgm:prSet/>
      <dgm:spPr/>
      <dgm:t>
        <a:bodyPr/>
        <a:lstStyle/>
        <a:p>
          <a:endParaRPr lang="en-US"/>
        </a:p>
      </dgm:t>
    </dgm:pt>
    <dgm:pt modelId="{B3896D28-EED8-DB40-9195-808D0D649F9C}" type="pres">
      <dgm:prSet presAssocID="{9A864FD4-CA3B-B54F-B326-FFD0F486C1D7}" presName="Name0" presStyleCnt="0">
        <dgm:presLayoutVars>
          <dgm:dir/>
          <dgm:animLvl val="lvl"/>
          <dgm:resizeHandles val="exact"/>
        </dgm:presLayoutVars>
      </dgm:prSet>
      <dgm:spPr/>
    </dgm:pt>
    <dgm:pt modelId="{F764AFA8-69BB-4048-A0FA-975E1111A729}" type="pres">
      <dgm:prSet presAssocID="{CC166A03-8784-B540-8B44-7954038848AA}" presName="parTxOnly" presStyleLbl="node1" presStyleIdx="0" presStyleCnt="3" custScaleY="645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4FED8-FC9B-7046-90CF-68E2787517A9}" type="pres">
      <dgm:prSet presAssocID="{BAABEA54-3998-1442-887F-67781AC19B3D}" presName="parTxOnlySpace" presStyleCnt="0"/>
      <dgm:spPr/>
    </dgm:pt>
    <dgm:pt modelId="{B88FBD08-9A35-6444-8C78-1610B189F30A}" type="pres">
      <dgm:prSet presAssocID="{FA03E149-5DBC-DE46-9652-49638C918968}" presName="parTxOnly" presStyleLbl="node1" presStyleIdx="1" presStyleCnt="3" custScaleY="645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ECBC2-F61B-CB48-A021-AD33CB8474FA}" type="pres">
      <dgm:prSet presAssocID="{FE387630-E036-3743-A772-AFC1A43C546C}" presName="parTxOnlySpace" presStyleCnt="0"/>
      <dgm:spPr/>
    </dgm:pt>
    <dgm:pt modelId="{57DAF89A-03DC-7E4A-AD40-4B11CE1AF539}" type="pres">
      <dgm:prSet presAssocID="{822A37BA-185A-3745-B6CA-B6157D133DB8}" presName="parTxOnly" presStyleLbl="node1" presStyleIdx="2" presStyleCnt="3" custScaleY="645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A1586-1A8B-6746-BAD6-43917CEF90D3}" type="presOf" srcId="{CC166A03-8784-B540-8B44-7954038848AA}" destId="{F764AFA8-69BB-4048-A0FA-975E1111A729}" srcOrd="0" destOrd="0" presId="urn:microsoft.com/office/officeart/2005/8/layout/chevron1"/>
    <dgm:cxn modelId="{A731DD62-82E1-6945-84A8-16840878ADFC}" srcId="{9A864FD4-CA3B-B54F-B326-FFD0F486C1D7}" destId="{CC166A03-8784-B540-8B44-7954038848AA}" srcOrd="0" destOrd="0" parTransId="{60041D50-C4FC-9549-A30A-B7CC7158624E}" sibTransId="{BAABEA54-3998-1442-887F-67781AC19B3D}"/>
    <dgm:cxn modelId="{BAA7B22D-EFFB-0346-8E1A-F4D84D23A597}" type="presOf" srcId="{822A37BA-185A-3745-B6CA-B6157D133DB8}" destId="{57DAF89A-03DC-7E4A-AD40-4B11CE1AF539}" srcOrd="0" destOrd="0" presId="urn:microsoft.com/office/officeart/2005/8/layout/chevron1"/>
    <dgm:cxn modelId="{C03F3C68-979D-FC40-8BB8-310FB76DD05D}" srcId="{9A864FD4-CA3B-B54F-B326-FFD0F486C1D7}" destId="{822A37BA-185A-3745-B6CA-B6157D133DB8}" srcOrd="2" destOrd="0" parTransId="{418F77CA-4B98-C84E-8E56-A4900E8C35EE}" sibTransId="{BFEF37A7-375F-8E48-9893-D47A6040E40A}"/>
    <dgm:cxn modelId="{BE043802-34B5-174D-B047-5C9CD489F135}" type="presOf" srcId="{9A864FD4-CA3B-B54F-B326-FFD0F486C1D7}" destId="{B3896D28-EED8-DB40-9195-808D0D649F9C}" srcOrd="0" destOrd="0" presId="urn:microsoft.com/office/officeart/2005/8/layout/chevron1"/>
    <dgm:cxn modelId="{F7F45A1E-5456-3A4E-A05E-93C222B06D72}" type="presOf" srcId="{FA03E149-5DBC-DE46-9652-49638C918968}" destId="{B88FBD08-9A35-6444-8C78-1610B189F30A}" srcOrd="0" destOrd="0" presId="urn:microsoft.com/office/officeart/2005/8/layout/chevron1"/>
    <dgm:cxn modelId="{5C17E91C-72C9-B24C-9D07-8727FD1EAA6F}" srcId="{9A864FD4-CA3B-B54F-B326-FFD0F486C1D7}" destId="{FA03E149-5DBC-DE46-9652-49638C918968}" srcOrd="1" destOrd="0" parTransId="{2C016B66-E1B3-3445-AAAD-232858E3D1FC}" sibTransId="{FE387630-E036-3743-A772-AFC1A43C546C}"/>
    <dgm:cxn modelId="{9BA0E8BD-A440-5E4C-BFC9-CFF4C772E2EB}" type="presParOf" srcId="{B3896D28-EED8-DB40-9195-808D0D649F9C}" destId="{F764AFA8-69BB-4048-A0FA-975E1111A729}" srcOrd="0" destOrd="0" presId="urn:microsoft.com/office/officeart/2005/8/layout/chevron1"/>
    <dgm:cxn modelId="{7BA220B0-1DC5-154A-B85C-F0DFA8B2C696}" type="presParOf" srcId="{B3896D28-EED8-DB40-9195-808D0D649F9C}" destId="{12A4FED8-FC9B-7046-90CF-68E2787517A9}" srcOrd="1" destOrd="0" presId="urn:microsoft.com/office/officeart/2005/8/layout/chevron1"/>
    <dgm:cxn modelId="{5212C133-EE49-9E49-A7D8-97BB7B96DB4F}" type="presParOf" srcId="{B3896D28-EED8-DB40-9195-808D0D649F9C}" destId="{B88FBD08-9A35-6444-8C78-1610B189F30A}" srcOrd="2" destOrd="0" presId="urn:microsoft.com/office/officeart/2005/8/layout/chevron1"/>
    <dgm:cxn modelId="{62965060-2F4D-4942-A711-B8A6BCD522FE}" type="presParOf" srcId="{B3896D28-EED8-DB40-9195-808D0D649F9C}" destId="{8A2ECBC2-F61B-CB48-A021-AD33CB8474FA}" srcOrd="3" destOrd="0" presId="urn:microsoft.com/office/officeart/2005/8/layout/chevron1"/>
    <dgm:cxn modelId="{6E67F138-E382-CE42-B45C-AE428B0E139B}" type="presParOf" srcId="{B3896D28-EED8-DB40-9195-808D0D649F9C}" destId="{57DAF89A-03DC-7E4A-AD40-4B11CE1AF539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864FD4-CA3B-B54F-B326-FFD0F486C1D7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CC166A03-8784-B540-8B44-7954038848AA}">
      <dgm:prSet phldrT="[Text]"/>
      <dgm:spPr>
        <a:solidFill>
          <a:srgbClr val="7A6696"/>
        </a:solidFill>
      </dgm:spPr>
      <dgm:t>
        <a:bodyPr/>
        <a:lstStyle/>
        <a:p>
          <a:r>
            <a:rPr lang="en-US" dirty="0" err="1" smtClean="0"/>
            <a:t>Programação</a:t>
          </a:r>
          <a:endParaRPr lang="en-US" dirty="0"/>
        </a:p>
      </dgm:t>
    </dgm:pt>
    <dgm:pt modelId="{60041D50-C4FC-9549-A30A-B7CC7158624E}" type="parTrans" cxnId="{A731DD62-82E1-6945-84A8-16840878ADFC}">
      <dgm:prSet/>
      <dgm:spPr/>
      <dgm:t>
        <a:bodyPr/>
        <a:lstStyle/>
        <a:p>
          <a:endParaRPr lang="en-US"/>
        </a:p>
      </dgm:t>
    </dgm:pt>
    <dgm:pt modelId="{BAABEA54-3998-1442-887F-67781AC19B3D}" type="sibTrans" cxnId="{A731DD62-82E1-6945-84A8-16840878ADFC}">
      <dgm:prSet/>
      <dgm:spPr/>
      <dgm:t>
        <a:bodyPr/>
        <a:lstStyle/>
        <a:p>
          <a:endParaRPr lang="en-US"/>
        </a:p>
      </dgm:t>
    </dgm:pt>
    <dgm:pt modelId="{FA03E149-5DBC-DE46-9652-49638C918968}">
      <dgm:prSet phldrT="[Text]"/>
      <dgm:spPr>
        <a:solidFill>
          <a:srgbClr val="7A6696"/>
        </a:solidFill>
      </dgm:spPr>
      <dgm:t>
        <a:bodyPr/>
        <a:lstStyle/>
        <a:p>
          <a:r>
            <a:rPr lang="en-US" dirty="0" smtClean="0"/>
            <a:t>Testes</a:t>
          </a:r>
          <a:endParaRPr lang="en-US" dirty="0"/>
        </a:p>
      </dgm:t>
    </dgm:pt>
    <dgm:pt modelId="{2C016B66-E1B3-3445-AAAD-232858E3D1FC}" type="parTrans" cxnId="{5C17E91C-72C9-B24C-9D07-8727FD1EAA6F}">
      <dgm:prSet/>
      <dgm:spPr/>
      <dgm:t>
        <a:bodyPr/>
        <a:lstStyle/>
        <a:p>
          <a:endParaRPr lang="en-US"/>
        </a:p>
      </dgm:t>
    </dgm:pt>
    <dgm:pt modelId="{FE387630-E036-3743-A772-AFC1A43C546C}" type="sibTrans" cxnId="{5C17E91C-72C9-B24C-9D07-8727FD1EAA6F}">
      <dgm:prSet/>
      <dgm:spPr/>
      <dgm:t>
        <a:bodyPr/>
        <a:lstStyle/>
        <a:p>
          <a:endParaRPr lang="en-US"/>
        </a:p>
      </dgm:t>
    </dgm:pt>
    <dgm:pt modelId="{822A37BA-185A-3745-B6CA-B6157D133DB8}">
      <dgm:prSet phldrT="[Text]"/>
      <dgm:spPr>
        <a:solidFill>
          <a:srgbClr val="7A6696"/>
        </a:solidFill>
      </dgm:spPr>
      <dgm:t>
        <a:bodyPr/>
        <a:lstStyle/>
        <a:p>
          <a:r>
            <a:rPr lang="en-US" dirty="0" err="1" smtClean="0"/>
            <a:t>Publica</a:t>
          </a:r>
          <a:endParaRPr lang="en-US" dirty="0"/>
        </a:p>
      </dgm:t>
    </dgm:pt>
    <dgm:pt modelId="{418F77CA-4B98-C84E-8E56-A4900E8C35EE}" type="parTrans" cxnId="{C03F3C68-979D-FC40-8BB8-310FB76DD05D}">
      <dgm:prSet/>
      <dgm:spPr/>
      <dgm:t>
        <a:bodyPr/>
        <a:lstStyle/>
        <a:p>
          <a:endParaRPr lang="en-US"/>
        </a:p>
      </dgm:t>
    </dgm:pt>
    <dgm:pt modelId="{BFEF37A7-375F-8E48-9893-D47A6040E40A}" type="sibTrans" cxnId="{C03F3C68-979D-FC40-8BB8-310FB76DD05D}">
      <dgm:prSet/>
      <dgm:spPr/>
      <dgm:t>
        <a:bodyPr/>
        <a:lstStyle/>
        <a:p>
          <a:endParaRPr lang="en-US"/>
        </a:p>
      </dgm:t>
    </dgm:pt>
    <dgm:pt modelId="{AEA4E55B-103B-ED4A-B734-F01127CE70AA}">
      <dgm:prSet phldrT="[Text]"/>
      <dgm:spPr>
        <a:solidFill>
          <a:srgbClr val="7A6696"/>
        </a:solidFill>
      </dgm:spPr>
      <dgm:t>
        <a:bodyPr/>
        <a:lstStyle/>
        <a:p>
          <a:r>
            <a:rPr lang="en-US" dirty="0" err="1" smtClean="0"/>
            <a:t>Publica</a:t>
          </a:r>
          <a:endParaRPr lang="en-US" dirty="0"/>
        </a:p>
      </dgm:t>
    </dgm:pt>
    <dgm:pt modelId="{F43E2E9B-FD59-2647-A080-475045AF66C6}" type="parTrans" cxnId="{060B330B-8F61-0E4D-8662-834B783044AC}">
      <dgm:prSet/>
      <dgm:spPr/>
      <dgm:t>
        <a:bodyPr/>
        <a:lstStyle/>
        <a:p>
          <a:endParaRPr lang="en-US"/>
        </a:p>
      </dgm:t>
    </dgm:pt>
    <dgm:pt modelId="{76258A88-C03F-7B40-99D6-9C7136DA7F0E}" type="sibTrans" cxnId="{060B330B-8F61-0E4D-8662-834B783044AC}">
      <dgm:prSet/>
      <dgm:spPr/>
      <dgm:t>
        <a:bodyPr/>
        <a:lstStyle/>
        <a:p>
          <a:endParaRPr lang="en-US"/>
        </a:p>
      </dgm:t>
    </dgm:pt>
    <dgm:pt modelId="{B3896D28-EED8-DB40-9195-808D0D649F9C}" type="pres">
      <dgm:prSet presAssocID="{9A864FD4-CA3B-B54F-B326-FFD0F486C1D7}" presName="Name0" presStyleCnt="0">
        <dgm:presLayoutVars>
          <dgm:dir/>
          <dgm:animLvl val="lvl"/>
          <dgm:resizeHandles val="exact"/>
        </dgm:presLayoutVars>
      </dgm:prSet>
      <dgm:spPr/>
    </dgm:pt>
    <dgm:pt modelId="{F764AFA8-69BB-4048-A0FA-975E1111A729}" type="pres">
      <dgm:prSet presAssocID="{CC166A03-8784-B540-8B44-7954038848AA}" presName="parTxOnly" presStyleLbl="node1" presStyleIdx="0" presStyleCnt="4" custScaleY="645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4FED8-FC9B-7046-90CF-68E2787517A9}" type="pres">
      <dgm:prSet presAssocID="{BAABEA54-3998-1442-887F-67781AC19B3D}" presName="parTxOnlySpace" presStyleCnt="0"/>
      <dgm:spPr/>
    </dgm:pt>
    <dgm:pt modelId="{B88FBD08-9A35-6444-8C78-1610B189F30A}" type="pres">
      <dgm:prSet presAssocID="{FA03E149-5DBC-DE46-9652-49638C918968}" presName="parTxOnly" presStyleLbl="node1" presStyleIdx="1" presStyleCnt="4" custScaleY="645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ECBC2-F61B-CB48-A021-AD33CB8474FA}" type="pres">
      <dgm:prSet presAssocID="{FE387630-E036-3743-A772-AFC1A43C546C}" presName="parTxOnlySpace" presStyleCnt="0"/>
      <dgm:spPr/>
    </dgm:pt>
    <dgm:pt modelId="{57DAF89A-03DC-7E4A-AD40-4B11CE1AF539}" type="pres">
      <dgm:prSet presAssocID="{822A37BA-185A-3745-B6CA-B6157D133DB8}" presName="parTxOnly" presStyleLbl="node1" presStyleIdx="2" presStyleCnt="4" custScaleY="64577" custLinFactX="4966" custLinFactNeighborX="100000" custLinFactNeighborY="-427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7F080-9E00-3941-B965-DD6AAAE6489F}" type="pres">
      <dgm:prSet presAssocID="{BFEF37A7-375F-8E48-9893-D47A6040E40A}" presName="parTxOnlySpace" presStyleCnt="0"/>
      <dgm:spPr/>
    </dgm:pt>
    <dgm:pt modelId="{ABAC0F83-9DCC-9249-9163-D200640EC3F6}" type="pres">
      <dgm:prSet presAssocID="{AEA4E55B-103B-ED4A-B734-F01127CE70AA}" presName="parTxOnly" presStyleLbl="node1" presStyleIdx="3" presStyleCnt="4" custScaleY="64577" custLinFactX="-65212" custLinFactNeighborX="-100000" custLinFactNeighborY="391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D297BE-25EA-8740-A699-BFE4FD4C6ACA}" type="presOf" srcId="{CC166A03-8784-B540-8B44-7954038848AA}" destId="{F764AFA8-69BB-4048-A0FA-975E1111A729}" srcOrd="0" destOrd="0" presId="urn:microsoft.com/office/officeart/2005/8/layout/chevron1"/>
    <dgm:cxn modelId="{5C17E91C-72C9-B24C-9D07-8727FD1EAA6F}" srcId="{9A864FD4-CA3B-B54F-B326-FFD0F486C1D7}" destId="{FA03E149-5DBC-DE46-9652-49638C918968}" srcOrd="1" destOrd="0" parTransId="{2C016B66-E1B3-3445-AAAD-232858E3D1FC}" sibTransId="{FE387630-E036-3743-A772-AFC1A43C546C}"/>
    <dgm:cxn modelId="{C3EFDCBF-84D5-C942-A0A5-8EEDADF08185}" type="presOf" srcId="{822A37BA-185A-3745-B6CA-B6157D133DB8}" destId="{57DAF89A-03DC-7E4A-AD40-4B11CE1AF539}" srcOrd="0" destOrd="0" presId="urn:microsoft.com/office/officeart/2005/8/layout/chevron1"/>
    <dgm:cxn modelId="{060B330B-8F61-0E4D-8662-834B783044AC}" srcId="{9A864FD4-CA3B-B54F-B326-FFD0F486C1D7}" destId="{AEA4E55B-103B-ED4A-B734-F01127CE70AA}" srcOrd="3" destOrd="0" parTransId="{F43E2E9B-FD59-2647-A080-475045AF66C6}" sibTransId="{76258A88-C03F-7B40-99D6-9C7136DA7F0E}"/>
    <dgm:cxn modelId="{51E5369A-D085-024E-8806-7EA8D57B6282}" type="presOf" srcId="{AEA4E55B-103B-ED4A-B734-F01127CE70AA}" destId="{ABAC0F83-9DCC-9249-9163-D200640EC3F6}" srcOrd="0" destOrd="0" presId="urn:microsoft.com/office/officeart/2005/8/layout/chevron1"/>
    <dgm:cxn modelId="{1476037D-7245-1445-9444-7A66020B9ACF}" type="presOf" srcId="{9A864FD4-CA3B-B54F-B326-FFD0F486C1D7}" destId="{B3896D28-EED8-DB40-9195-808D0D649F9C}" srcOrd="0" destOrd="0" presId="urn:microsoft.com/office/officeart/2005/8/layout/chevron1"/>
    <dgm:cxn modelId="{A731DD62-82E1-6945-84A8-16840878ADFC}" srcId="{9A864FD4-CA3B-B54F-B326-FFD0F486C1D7}" destId="{CC166A03-8784-B540-8B44-7954038848AA}" srcOrd="0" destOrd="0" parTransId="{60041D50-C4FC-9549-A30A-B7CC7158624E}" sibTransId="{BAABEA54-3998-1442-887F-67781AC19B3D}"/>
    <dgm:cxn modelId="{AC2E2ADF-F7F3-A748-8312-8D91C91FB167}" type="presOf" srcId="{FA03E149-5DBC-DE46-9652-49638C918968}" destId="{B88FBD08-9A35-6444-8C78-1610B189F30A}" srcOrd="0" destOrd="0" presId="urn:microsoft.com/office/officeart/2005/8/layout/chevron1"/>
    <dgm:cxn modelId="{C03F3C68-979D-FC40-8BB8-310FB76DD05D}" srcId="{9A864FD4-CA3B-B54F-B326-FFD0F486C1D7}" destId="{822A37BA-185A-3745-B6CA-B6157D133DB8}" srcOrd="2" destOrd="0" parTransId="{418F77CA-4B98-C84E-8E56-A4900E8C35EE}" sibTransId="{BFEF37A7-375F-8E48-9893-D47A6040E40A}"/>
    <dgm:cxn modelId="{A51E1E26-DB77-3C40-A87F-73DE316DAC47}" type="presParOf" srcId="{B3896D28-EED8-DB40-9195-808D0D649F9C}" destId="{F764AFA8-69BB-4048-A0FA-975E1111A729}" srcOrd="0" destOrd="0" presId="urn:microsoft.com/office/officeart/2005/8/layout/chevron1"/>
    <dgm:cxn modelId="{45CD1BF7-BAA1-5242-A8AC-2A454314D0EC}" type="presParOf" srcId="{B3896D28-EED8-DB40-9195-808D0D649F9C}" destId="{12A4FED8-FC9B-7046-90CF-68E2787517A9}" srcOrd="1" destOrd="0" presId="urn:microsoft.com/office/officeart/2005/8/layout/chevron1"/>
    <dgm:cxn modelId="{F97B9D0A-37BF-1F45-A557-1261F9774422}" type="presParOf" srcId="{B3896D28-EED8-DB40-9195-808D0D649F9C}" destId="{B88FBD08-9A35-6444-8C78-1610B189F30A}" srcOrd="2" destOrd="0" presId="urn:microsoft.com/office/officeart/2005/8/layout/chevron1"/>
    <dgm:cxn modelId="{E0004327-3C17-D04C-B623-A0493F0EEDDE}" type="presParOf" srcId="{B3896D28-EED8-DB40-9195-808D0D649F9C}" destId="{8A2ECBC2-F61B-CB48-A021-AD33CB8474FA}" srcOrd="3" destOrd="0" presId="urn:microsoft.com/office/officeart/2005/8/layout/chevron1"/>
    <dgm:cxn modelId="{9AFDC3D0-3786-0248-A8E2-7B2FE6FF1665}" type="presParOf" srcId="{B3896D28-EED8-DB40-9195-808D0D649F9C}" destId="{57DAF89A-03DC-7E4A-AD40-4B11CE1AF539}" srcOrd="4" destOrd="0" presId="urn:microsoft.com/office/officeart/2005/8/layout/chevron1"/>
    <dgm:cxn modelId="{B3431017-8251-1945-B16A-24D7C83A261E}" type="presParOf" srcId="{B3896D28-EED8-DB40-9195-808D0D649F9C}" destId="{5657F080-9E00-3941-B965-DD6AAAE6489F}" srcOrd="5" destOrd="0" presId="urn:microsoft.com/office/officeart/2005/8/layout/chevron1"/>
    <dgm:cxn modelId="{C72950AF-90A5-E04F-87E8-23CC0364952F}" type="presParOf" srcId="{B3896D28-EED8-DB40-9195-808D0D649F9C}" destId="{ABAC0F83-9DCC-9249-9163-D200640EC3F6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81B9DE-87A4-054E-853D-C373038A5282}" type="doc">
      <dgm:prSet loTypeId="urn:microsoft.com/office/officeart/2005/8/layout/matrix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36B37C-1E25-AA4F-B887-79E46C358DA8}">
      <dgm:prSet phldrT="[Text]" custT="1"/>
      <dgm:spPr/>
      <dgm:t>
        <a:bodyPr/>
        <a:lstStyle/>
        <a:p>
          <a:r>
            <a:rPr lang="en-US" sz="1800"/>
            <a:t>Pop-up no App</a:t>
          </a:r>
          <a:endParaRPr lang="en-US" sz="1100"/>
        </a:p>
        <a:p>
          <a:r>
            <a:rPr lang="en-US" sz="1100"/>
            <a:t>(in-App Ad)</a:t>
          </a:r>
          <a:endParaRPr lang="en-US" sz="1800"/>
        </a:p>
      </dgm:t>
    </dgm:pt>
    <dgm:pt modelId="{1494707A-6119-6E45-AA1A-6BC2982FEEF7}" type="parTrans" cxnId="{581A2C66-6866-BA42-AF61-C8CC90F7F1C8}">
      <dgm:prSet/>
      <dgm:spPr/>
      <dgm:t>
        <a:bodyPr/>
        <a:lstStyle/>
        <a:p>
          <a:endParaRPr lang="en-US"/>
        </a:p>
      </dgm:t>
    </dgm:pt>
    <dgm:pt modelId="{58E45251-B0D2-4241-A81C-B3B8B17707FA}" type="sibTrans" cxnId="{581A2C66-6866-BA42-AF61-C8CC90F7F1C8}">
      <dgm:prSet/>
      <dgm:spPr/>
      <dgm:t>
        <a:bodyPr/>
        <a:lstStyle/>
        <a:p>
          <a:endParaRPr lang="en-US"/>
        </a:p>
      </dgm:t>
    </dgm:pt>
    <dgm:pt modelId="{1F1902A9-501F-1A44-BFBC-76FC13E84FFE}">
      <dgm:prSet phldrT="[Text]"/>
      <dgm:spPr/>
      <dgm:t>
        <a:bodyPr/>
        <a:lstStyle/>
        <a:p>
          <a:r>
            <a:rPr lang="en-US"/>
            <a:t>Notificação</a:t>
          </a:r>
        </a:p>
      </dgm:t>
    </dgm:pt>
    <dgm:pt modelId="{1A6F9A92-2722-5E43-ADA2-11199A030514}" type="parTrans" cxnId="{0B5CFD8C-0E95-2C40-ACF8-2C444DC77BFB}">
      <dgm:prSet/>
      <dgm:spPr/>
      <dgm:t>
        <a:bodyPr/>
        <a:lstStyle/>
        <a:p>
          <a:endParaRPr lang="en-US"/>
        </a:p>
      </dgm:t>
    </dgm:pt>
    <dgm:pt modelId="{5B007A8E-9684-084B-982A-045B0B1D2C80}" type="sibTrans" cxnId="{0B5CFD8C-0E95-2C40-ACF8-2C444DC77BFB}">
      <dgm:prSet/>
      <dgm:spPr/>
      <dgm:t>
        <a:bodyPr/>
        <a:lstStyle/>
        <a:p>
          <a:endParaRPr lang="en-US"/>
        </a:p>
      </dgm:t>
    </dgm:pt>
    <dgm:pt modelId="{223D417A-50B8-8B40-97C0-463EC71F06FB}">
      <dgm:prSet phldrT="[Text]"/>
      <dgm:spPr/>
      <dgm:t>
        <a:bodyPr/>
        <a:lstStyle/>
        <a:p>
          <a:r>
            <a:rPr lang="en-US"/>
            <a:t>SMS</a:t>
          </a:r>
        </a:p>
      </dgm:t>
    </dgm:pt>
    <dgm:pt modelId="{17052BB8-802C-9D4E-98E0-CA00084FF2A3}" type="parTrans" cxnId="{7853760D-73E0-864B-BC0B-5AAB56D1A16E}">
      <dgm:prSet/>
      <dgm:spPr/>
      <dgm:t>
        <a:bodyPr/>
        <a:lstStyle/>
        <a:p>
          <a:endParaRPr lang="en-US"/>
        </a:p>
      </dgm:t>
    </dgm:pt>
    <dgm:pt modelId="{68F8E9B1-7288-3E4B-9651-E7BDE8AFD4B1}" type="sibTrans" cxnId="{7853760D-73E0-864B-BC0B-5AAB56D1A16E}">
      <dgm:prSet/>
      <dgm:spPr/>
      <dgm:t>
        <a:bodyPr/>
        <a:lstStyle/>
        <a:p>
          <a:endParaRPr lang="en-US"/>
        </a:p>
      </dgm:t>
    </dgm:pt>
    <dgm:pt modelId="{9DB55674-501A-104A-8901-25CA1AC738C6}">
      <dgm:prSet phldrT="[Text]"/>
      <dgm:spPr/>
      <dgm:t>
        <a:bodyPr/>
        <a:lstStyle/>
        <a:p>
          <a:r>
            <a:rPr lang="en-US"/>
            <a:t>E-mail Marketing</a:t>
          </a:r>
        </a:p>
      </dgm:t>
    </dgm:pt>
    <dgm:pt modelId="{74363557-B729-D742-BACE-7D1502E5DEA7}" type="parTrans" cxnId="{774094B8-321A-5440-86C6-3036F1B8AF88}">
      <dgm:prSet/>
      <dgm:spPr/>
      <dgm:t>
        <a:bodyPr/>
        <a:lstStyle/>
        <a:p>
          <a:endParaRPr lang="en-US"/>
        </a:p>
      </dgm:t>
    </dgm:pt>
    <dgm:pt modelId="{E6B3923B-B6F5-F045-A976-05AF7CE77E90}" type="sibTrans" cxnId="{774094B8-321A-5440-86C6-3036F1B8AF88}">
      <dgm:prSet/>
      <dgm:spPr/>
      <dgm:t>
        <a:bodyPr/>
        <a:lstStyle/>
        <a:p>
          <a:endParaRPr lang="en-US"/>
        </a:p>
      </dgm:t>
    </dgm:pt>
    <dgm:pt modelId="{3B47B0EB-BEEE-3446-A9E7-51088AB7D5B5}" type="pres">
      <dgm:prSet presAssocID="{2381B9DE-87A4-054E-853D-C373038A5282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1C6A24-F2E6-DD4D-9C45-97C87B75E8B5}" type="pres">
      <dgm:prSet presAssocID="{2381B9DE-87A4-054E-853D-C373038A5282}" presName="diamond" presStyleLbl="bgShp" presStyleIdx="0" presStyleCnt="1" custLinFactNeighborY="298"/>
      <dgm:spPr/>
    </dgm:pt>
    <dgm:pt modelId="{29350A6A-CBD5-284C-B3B0-F10D2A559641}" type="pres">
      <dgm:prSet presAssocID="{2381B9DE-87A4-054E-853D-C373038A5282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9A5C2-FB4B-3B40-86ED-488A5526C605}" type="pres">
      <dgm:prSet presAssocID="{2381B9DE-87A4-054E-853D-C373038A5282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2B3E1D-CE34-8646-A3C2-4E9AB4BAACF0}" type="pres">
      <dgm:prSet presAssocID="{2381B9DE-87A4-054E-853D-C373038A5282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4B390-46DB-3345-9E21-2D7195229940}" type="pres">
      <dgm:prSet presAssocID="{2381B9DE-87A4-054E-853D-C373038A5282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5CFD8C-0E95-2C40-ACF8-2C444DC77BFB}" srcId="{2381B9DE-87A4-054E-853D-C373038A5282}" destId="{1F1902A9-501F-1A44-BFBC-76FC13E84FFE}" srcOrd="1" destOrd="0" parTransId="{1A6F9A92-2722-5E43-ADA2-11199A030514}" sibTransId="{5B007A8E-9684-084B-982A-045B0B1D2C80}"/>
    <dgm:cxn modelId="{FBFD5636-4D1D-3D49-B006-9DA5881B7661}" type="presOf" srcId="{2381B9DE-87A4-054E-853D-C373038A5282}" destId="{3B47B0EB-BEEE-3446-A9E7-51088AB7D5B5}" srcOrd="0" destOrd="0" presId="urn:microsoft.com/office/officeart/2005/8/layout/matrix3"/>
    <dgm:cxn modelId="{B225793C-2363-DB41-A4E8-299C5E154FB1}" type="presOf" srcId="{9DB55674-501A-104A-8901-25CA1AC738C6}" destId="{3764B390-46DB-3345-9E21-2D7195229940}" srcOrd="0" destOrd="0" presId="urn:microsoft.com/office/officeart/2005/8/layout/matrix3"/>
    <dgm:cxn modelId="{774094B8-321A-5440-86C6-3036F1B8AF88}" srcId="{2381B9DE-87A4-054E-853D-C373038A5282}" destId="{9DB55674-501A-104A-8901-25CA1AC738C6}" srcOrd="3" destOrd="0" parTransId="{74363557-B729-D742-BACE-7D1502E5DEA7}" sibTransId="{E6B3923B-B6F5-F045-A976-05AF7CE77E90}"/>
    <dgm:cxn modelId="{7853760D-73E0-864B-BC0B-5AAB56D1A16E}" srcId="{2381B9DE-87A4-054E-853D-C373038A5282}" destId="{223D417A-50B8-8B40-97C0-463EC71F06FB}" srcOrd="2" destOrd="0" parTransId="{17052BB8-802C-9D4E-98E0-CA00084FF2A3}" sibTransId="{68F8E9B1-7288-3E4B-9651-E7BDE8AFD4B1}"/>
    <dgm:cxn modelId="{581A2C66-6866-BA42-AF61-C8CC90F7F1C8}" srcId="{2381B9DE-87A4-054E-853D-C373038A5282}" destId="{F236B37C-1E25-AA4F-B887-79E46C358DA8}" srcOrd="0" destOrd="0" parTransId="{1494707A-6119-6E45-AA1A-6BC2982FEEF7}" sibTransId="{58E45251-B0D2-4241-A81C-B3B8B17707FA}"/>
    <dgm:cxn modelId="{00F6D6FB-F220-7840-AEC2-43F55003C516}" type="presOf" srcId="{F236B37C-1E25-AA4F-B887-79E46C358DA8}" destId="{29350A6A-CBD5-284C-B3B0-F10D2A559641}" srcOrd="0" destOrd="0" presId="urn:microsoft.com/office/officeart/2005/8/layout/matrix3"/>
    <dgm:cxn modelId="{F2E95281-ECD5-8D42-8B94-8A92DED178D2}" type="presOf" srcId="{223D417A-50B8-8B40-97C0-463EC71F06FB}" destId="{A22B3E1D-CE34-8646-A3C2-4E9AB4BAACF0}" srcOrd="0" destOrd="0" presId="urn:microsoft.com/office/officeart/2005/8/layout/matrix3"/>
    <dgm:cxn modelId="{DC3E8FF7-D012-9A44-9A70-700ED1C361EC}" type="presOf" srcId="{1F1902A9-501F-1A44-BFBC-76FC13E84FFE}" destId="{BB29A5C2-FB4B-3B40-86ED-488A5526C605}" srcOrd="0" destOrd="0" presId="urn:microsoft.com/office/officeart/2005/8/layout/matrix3"/>
    <dgm:cxn modelId="{AE98E80E-FB13-B84B-B9D5-7CA76394C98F}" type="presParOf" srcId="{3B47B0EB-BEEE-3446-A9E7-51088AB7D5B5}" destId="{501C6A24-F2E6-DD4D-9C45-97C87B75E8B5}" srcOrd="0" destOrd="0" presId="urn:microsoft.com/office/officeart/2005/8/layout/matrix3"/>
    <dgm:cxn modelId="{1FE4A738-7487-F048-B647-32B376225248}" type="presParOf" srcId="{3B47B0EB-BEEE-3446-A9E7-51088AB7D5B5}" destId="{29350A6A-CBD5-284C-B3B0-F10D2A559641}" srcOrd="1" destOrd="0" presId="urn:microsoft.com/office/officeart/2005/8/layout/matrix3"/>
    <dgm:cxn modelId="{E5B9F29C-412C-9C45-A4D5-2FA512373A31}" type="presParOf" srcId="{3B47B0EB-BEEE-3446-A9E7-51088AB7D5B5}" destId="{BB29A5C2-FB4B-3B40-86ED-488A5526C605}" srcOrd="2" destOrd="0" presId="urn:microsoft.com/office/officeart/2005/8/layout/matrix3"/>
    <dgm:cxn modelId="{15B55AB5-A838-B84F-B3D9-E7B18955BB1D}" type="presParOf" srcId="{3B47B0EB-BEEE-3446-A9E7-51088AB7D5B5}" destId="{A22B3E1D-CE34-8646-A3C2-4E9AB4BAACF0}" srcOrd="3" destOrd="0" presId="urn:microsoft.com/office/officeart/2005/8/layout/matrix3"/>
    <dgm:cxn modelId="{2BF6B368-F085-7D45-BCA8-948BC6215A2A}" type="presParOf" srcId="{3B47B0EB-BEEE-3446-A9E7-51088AB7D5B5}" destId="{3764B390-46DB-3345-9E21-2D719522994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D90DB-FAC8-6F48-A2D9-3FA379011C75}">
      <dsp:nvSpPr>
        <dsp:cNvPr id="0" name=""/>
        <dsp:cNvSpPr/>
      </dsp:nvSpPr>
      <dsp:spPr>
        <a:xfrm>
          <a:off x="9228" y="1210366"/>
          <a:ext cx="1520919" cy="1643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rgbClr val="FFFFFF"/>
              </a:solidFill>
            </a:rPr>
            <a:t>Planejamento</a:t>
          </a:r>
          <a:endParaRPr lang="en-US" sz="1600" b="1" kern="1200" dirty="0" smtClean="0">
            <a:solidFill>
              <a:srgbClr val="FFFFFF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 dirty="0">
            <a:solidFill>
              <a:srgbClr val="FFFFFF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>
              <a:solidFill>
                <a:srgbClr val="FFFFFF"/>
              </a:solidFill>
            </a:rPr>
            <a:t>Tecnologias</a:t>
          </a:r>
          <a:endParaRPr lang="en-US" sz="1300" kern="1200" dirty="0">
            <a:solidFill>
              <a:srgbClr val="FFFFFF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err="1" smtClean="0">
              <a:solidFill>
                <a:srgbClr val="FFFFFF"/>
              </a:solidFill>
            </a:rPr>
            <a:t>Estratégias</a:t>
          </a:r>
          <a:endParaRPr lang="en-US" sz="1300" kern="1200" dirty="0">
            <a:solidFill>
              <a:srgbClr val="FFFFFF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solidFill>
                <a:srgbClr val="FFFFFF"/>
              </a:solidFill>
            </a:rPr>
            <a:t>Benchmark</a:t>
          </a:r>
          <a:endParaRPr lang="en-US" sz="1300" kern="1200" dirty="0">
            <a:solidFill>
              <a:srgbClr val="FFFFFF"/>
            </a:solidFill>
          </a:endParaRPr>
        </a:p>
      </dsp:txBody>
      <dsp:txXfrm>
        <a:off x="53774" y="1254912"/>
        <a:ext cx="1431827" cy="1554175"/>
      </dsp:txXfrm>
    </dsp:sp>
    <dsp:sp modelId="{B07CE52B-6E82-6B41-B135-CB178933974F}">
      <dsp:nvSpPr>
        <dsp:cNvPr id="0" name=""/>
        <dsp:cNvSpPr/>
      </dsp:nvSpPr>
      <dsp:spPr>
        <a:xfrm>
          <a:off x="1682240" y="1843405"/>
          <a:ext cx="322434" cy="3771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682240" y="1918843"/>
        <a:ext cx="225704" cy="226312"/>
      </dsp:txXfrm>
    </dsp:sp>
    <dsp:sp modelId="{7EC5AC84-8AC4-B64F-A773-DBB816FC7843}">
      <dsp:nvSpPr>
        <dsp:cNvPr id="0" name=""/>
        <dsp:cNvSpPr/>
      </dsp:nvSpPr>
      <dsp:spPr>
        <a:xfrm>
          <a:off x="2138515" y="1210366"/>
          <a:ext cx="1520919" cy="1643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FFFF"/>
              </a:solidFill>
            </a:rPr>
            <a:t>Layout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 dirty="0">
            <a:solidFill>
              <a:srgbClr val="FFFFFF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solidFill>
                <a:srgbClr val="FFFFFF"/>
              </a:solidFill>
            </a:rPr>
            <a:t>App Designers</a:t>
          </a:r>
          <a:endParaRPr lang="en-US" sz="1300" kern="1200" dirty="0">
            <a:solidFill>
              <a:srgbClr val="FFFFFF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solidFill>
                <a:srgbClr val="FFFFFF"/>
              </a:solidFill>
            </a:rPr>
            <a:t>User Experience</a:t>
          </a:r>
          <a:endParaRPr lang="en-US" sz="1300" kern="1200" dirty="0">
            <a:solidFill>
              <a:srgbClr val="FFFFFF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>
              <a:solidFill>
                <a:srgbClr val="FFFFFF"/>
              </a:solidFill>
            </a:rPr>
            <a:t>Design Guidelines</a:t>
          </a:r>
          <a:endParaRPr lang="en-US" sz="1300" kern="1200" dirty="0">
            <a:solidFill>
              <a:srgbClr val="FFFFFF"/>
            </a:solidFill>
          </a:endParaRPr>
        </a:p>
      </dsp:txBody>
      <dsp:txXfrm>
        <a:off x="2183061" y="1254912"/>
        <a:ext cx="1431827" cy="1554175"/>
      </dsp:txXfrm>
    </dsp:sp>
    <dsp:sp modelId="{CF02F02F-071C-E548-9FD0-85E64076C8FE}">
      <dsp:nvSpPr>
        <dsp:cNvPr id="0" name=""/>
        <dsp:cNvSpPr/>
      </dsp:nvSpPr>
      <dsp:spPr>
        <a:xfrm>
          <a:off x="3811527" y="1843405"/>
          <a:ext cx="322434" cy="3771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811527" y="1918843"/>
        <a:ext cx="225704" cy="226312"/>
      </dsp:txXfrm>
    </dsp:sp>
    <dsp:sp modelId="{02466C9C-DA3D-2A49-9624-A678EB119084}">
      <dsp:nvSpPr>
        <dsp:cNvPr id="0" name=""/>
        <dsp:cNvSpPr/>
      </dsp:nvSpPr>
      <dsp:spPr>
        <a:xfrm>
          <a:off x="4267803" y="1210366"/>
          <a:ext cx="1734380" cy="1643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rgbClr val="FFFFFF"/>
              </a:solidFill>
            </a:rPr>
            <a:t>Desenvolvimento</a:t>
          </a:r>
          <a:endParaRPr lang="en-US" sz="1600" b="1" kern="1200" dirty="0" smtClean="0">
            <a:solidFill>
              <a:srgbClr val="FFFFFF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>
            <a:solidFill>
              <a:srgbClr val="FFFFFF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 smtClean="0">
              <a:solidFill>
                <a:srgbClr val="FFFFFF"/>
              </a:solidFill>
            </a:rPr>
            <a:t>Programação</a:t>
          </a:r>
          <a:endParaRPr lang="en-US" sz="1100" kern="1200" dirty="0">
            <a:solidFill>
              <a:srgbClr val="FFFFFF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rgbClr val="FFFFFF"/>
              </a:solidFill>
            </a:rPr>
            <a:t>Testes</a:t>
          </a:r>
          <a:endParaRPr lang="en-US" sz="1100" kern="1200" dirty="0">
            <a:solidFill>
              <a:srgbClr val="FFFFFF"/>
            </a:solidFill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 smtClean="0">
              <a:solidFill>
                <a:srgbClr val="FFFFFF"/>
              </a:solidFill>
            </a:rPr>
            <a:t>Usabilidade</a:t>
          </a:r>
          <a:endParaRPr lang="en-US" sz="1100" kern="1200" dirty="0">
            <a:solidFill>
              <a:srgbClr val="FFFFFF"/>
            </a:solidFill>
          </a:endParaRP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rgbClr val="FFFFFF"/>
              </a:solidFill>
            </a:rPr>
            <a:t>Hardware</a:t>
          </a:r>
          <a:endParaRPr lang="en-US" sz="1100" kern="1200" dirty="0">
            <a:solidFill>
              <a:srgbClr val="FFFFFF"/>
            </a:solidFill>
          </a:endParaRPr>
        </a:p>
      </dsp:txBody>
      <dsp:txXfrm>
        <a:off x="4315933" y="1258496"/>
        <a:ext cx="1638120" cy="1547007"/>
      </dsp:txXfrm>
    </dsp:sp>
    <dsp:sp modelId="{971A98E4-F21D-2446-8C9B-EA5A81D6231D}">
      <dsp:nvSpPr>
        <dsp:cNvPr id="0" name=""/>
        <dsp:cNvSpPr/>
      </dsp:nvSpPr>
      <dsp:spPr>
        <a:xfrm>
          <a:off x="6154275" y="1843405"/>
          <a:ext cx="322434" cy="3771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154275" y="1918843"/>
        <a:ext cx="225704" cy="226312"/>
      </dsp:txXfrm>
    </dsp:sp>
    <dsp:sp modelId="{3571CF39-E9B0-B748-9923-F119F2177156}">
      <dsp:nvSpPr>
        <dsp:cNvPr id="0" name=""/>
        <dsp:cNvSpPr/>
      </dsp:nvSpPr>
      <dsp:spPr>
        <a:xfrm>
          <a:off x="6610551" y="1210366"/>
          <a:ext cx="1520919" cy="16432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rgbClr val="FFFFFF"/>
              </a:solidFill>
            </a:rPr>
            <a:t>Publicação</a:t>
          </a:r>
          <a:endParaRPr lang="en-US" sz="1600" b="1" kern="1200" dirty="0" smtClean="0">
            <a:solidFill>
              <a:srgbClr val="FFFFFF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>
            <a:solidFill>
              <a:srgbClr val="FFFFFF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 smtClean="0">
              <a:solidFill>
                <a:srgbClr val="FFFFFF"/>
              </a:solidFill>
            </a:rPr>
            <a:t>Licença</a:t>
          </a:r>
          <a:r>
            <a:rPr lang="en-US" sz="1100" kern="1200" dirty="0" smtClean="0">
              <a:solidFill>
                <a:srgbClr val="FFFFFF"/>
              </a:solidFill>
            </a:rPr>
            <a:t> de </a:t>
          </a:r>
          <a:r>
            <a:rPr lang="en-US" sz="1100" kern="1200" dirty="0" err="1" smtClean="0">
              <a:solidFill>
                <a:srgbClr val="FFFFFF"/>
              </a:solidFill>
            </a:rPr>
            <a:t>desenvolvedor</a:t>
          </a:r>
          <a:endParaRPr lang="en-US" sz="1100" kern="1200" dirty="0">
            <a:solidFill>
              <a:srgbClr val="FFFFFF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 smtClean="0">
              <a:solidFill>
                <a:srgbClr val="FFFFFF"/>
              </a:solidFill>
            </a:rPr>
            <a:t>Submeter</a:t>
          </a:r>
          <a:r>
            <a:rPr lang="en-US" sz="1100" kern="1200" dirty="0" smtClean="0">
              <a:solidFill>
                <a:srgbClr val="FFFFFF"/>
              </a:solidFill>
            </a:rPr>
            <a:t> a </a:t>
          </a:r>
          <a:r>
            <a:rPr lang="en-US" sz="1100" kern="1200" dirty="0" err="1" smtClean="0">
              <a:solidFill>
                <a:srgbClr val="FFFFFF"/>
              </a:solidFill>
            </a:rPr>
            <a:t>loja</a:t>
          </a:r>
          <a:endParaRPr lang="en-US" sz="1100" kern="1200" dirty="0">
            <a:solidFill>
              <a:srgbClr val="FFFFFF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 smtClean="0">
              <a:solidFill>
                <a:srgbClr val="FFFFFF"/>
              </a:solidFill>
            </a:rPr>
            <a:t>Aguardar</a:t>
          </a:r>
          <a:r>
            <a:rPr lang="en-US" sz="1100" kern="1200" dirty="0" smtClean="0">
              <a:solidFill>
                <a:srgbClr val="FFFFFF"/>
              </a:solidFill>
            </a:rPr>
            <a:t> </a:t>
          </a:r>
          <a:r>
            <a:rPr lang="en-US" sz="1100" kern="1200" dirty="0" err="1" smtClean="0">
              <a:solidFill>
                <a:srgbClr val="FFFFFF"/>
              </a:solidFill>
            </a:rPr>
            <a:t>aprovação</a:t>
          </a:r>
          <a:endParaRPr lang="en-US" sz="1100" kern="1200" dirty="0">
            <a:solidFill>
              <a:srgbClr val="FFFFFF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rgbClr val="FFFFFF"/>
              </a:solidFill>
            </a:rPr>
            <a:t>App </a:t>
          </a:r>
          <a:r>
            <a:rPr lang="en-US" sz="1100" kern="1200" dirty="0" err="1" smtClean="0">
              <a:solidFill>
                <a:srgbClr val="FFFFFF"/>
              </a:solidFill>
            </a:rPr>
            <a:t>Publicado</a:t>
          </a:r>
          <a:r>
            <a:rPr lang="en-US" sz="1100" kern="1200" dirty="0" smtClean="0">
              <a:solidFill>
                <a:srgbClr val="FFFFFF"/>
              </a:solidFill>
            </a:rPr>
            <a:t>!</a:t>
          </a:r>
          <a:endParaRPr lang="en-US" sz="1100" kern="1200" dirty="0">
            <a:solidFill>
              <a:srgbClr val="FFFFFF"/>
            </a:solidFill>
          </a:endParaRPr>
        </a:p>
      </dsp:txBody>
      <dsp:txXfrm>
        <a:off x="6655097" y="1254912"/>
        <a:ext cx="1431827" cy="1554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4AFA8-69BB-4048-A0FA-975E1111A729}">
      <dsp:nvSpPr>
        <dsp:cNvPr id="0" name=""/>
        <dsp:cNvSpPr/>
      </dsp:nvSpPr>
      <dsp:spPr>
        <a:xfrm>
          <a:off x="1573" y="109582"/>
          <a:ext cx="1917482" cy="495301"/>
        </a:xfrm>
        <a:prstGeom prst="chevron">
          <a:avLst/>
        </a:prstGeom>
        <a:solidFill>
          <a:srgbClr val="224B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Programação</a:t>
          </a:r>
          <a:endParaRPr lang="en-US" sz="1900" kern="1200" dirty="0"/>
        </a:p>
      </dsp:txBody>
      <dsp:txXfrm>
        <a:off x="249224" y="109582"/>
        <a:ext cx="1422181" cy="495301"/>
      </dsp:txXfrm>
    </dsp:sp>
    <dsp:sp modelId="{B88FBD08-9A35-6444-8C78-1610B189F30A}">
      <dsp:nvSpPr>
        <dsp:cNvPr id="0" name=""/>
        <dsp:cNvSpPr/>
      </dsp:nvSpPr>
      <dsp:spPr>
        <a:xfrm>
          <a:off x="1727308" y="109582"/>
          <a:ext cx="1917482" cy="495301"/>
        </a:xfrm>
        <a:prstGeom prst="chevron">
          <a:avLst/>
        </a:prstGeom>
        <a:solidFill>
          <a:srgbClr val="224B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Testes</a:t>
          </a:r>
          <a:endParaRPr lang="en-US" sz="1900" kern="1200" dirty="0"/>
        </a:p>
      </dsp:txBody>
      <dsp:txXfrm>
        <a:off x="1974959" y="109582"/>
        <a:ext cx="1422181" cy="495301"/>
      </dsp:txXfrm>
    </dsp:sp>
    <dsp:sp modelId="{57DAF89A-03DC-7E4A-AD40-4B11CE1AF539}">
      <dsp:nvSpPr>
        <dsp:cNvPr id="0" name=""/>
        <dsp:cNvSpPr/>
      </dsp:nvSpPr>
      <dsp:spPr>
        <a:xfrm>
          <a:off x="3453043" y="109582"/>
          <a:ext cx="1917482" cy="495301"/>
        </a:xfrm>
        <a:prstGeom prst="chevron">
          <a:avLst/>
        </a:prstGeom>
        <a:solidFill>
          <a:srgbClr val="224B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Publica</a:t>
          </a:r>
          <a:endParaRPr lang="en-US" sz="1900" kern="1200" dirty="0"/>
        </a:p>
      </dsp:txBody>
      <dsp:txXfrm>
        <a:off x="3700694" y="109582"/>
        <a:ext cx="1422181" cy="4953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4AFA8-69BB-4048-A0FA-975E1111A729}">
      <dsp:nvSpPr>
        <dsp:cNvPr id="0" name=""/>
        <dsp:cNvSpPr/>
      </dsp:nvSpPr>
      <dsp:spPr>
        <a:xfrm>
          <a:off x="1573" y="109582"/>
          <a:ext cx="1917482" cy="495301"/>
        </a:xfrm>
        <a:prstGeom prst="chevron">
          <a:avLst/>
        </a:prstGeom>
        <a:solidFill>
          <a:srgbClr val="224B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Programação</a:t>
          </a:r>
          <a:endParaRPr lang="en-US" sz="1900" kern="1200" dirty="0"/>
        </a:p>
      </dsp:txBody>
      <dsp:txXfrm>
        <a:off x="249224" y="109582"/>
        <a:ext cx="1422181" cy="495301"/>
      </dsp:txXfrm>
    </dsp:sp>
    <dsp:sp modelId="{B88FBD08-9A35-6444-8C78-1610B189F30A}">
      <dsp:nvSpPr>
        <dsp:cNvPr id="0" name=""/>
        <dsp:cNvSpPr/>
      </dsp:nvSpPr>
      <dsp:spPr>
        <a:xfrm>
          <a:off x="1727308" y="109582"/>
          <a:ext cx="1917482" cy="495301"/>
        </a:xfrm>
        <a:prstGeom prst="chevron">
          <a:avLst/>
        </a:prstGeom>
        <a:solidFill>
          <a:srgbClr val="224B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Testes</a:t>
          </a:r>
          <a:endParaRPr lang="en-US" sz="1900" kern="1200" dirty="0"/>
        </a:p>
      </dsp:txBody>
      <dsp:txXfrm>
        <a:off x="1974959" y="109582"/>
        <a:ext cx="1422181" cy="495301"/>
      </dsp:txXfrm>
    </dsp:sp>
    <dsp:sp modelId="{57DAF89A-03DC-7E4A-AD40-4B11CE1AF539}">
      <dsp:nvSpPr>
        <dsp:cNvPr id="0" name=""/>
        <dsp:cNvSpPr/>
      </dsp:nvSpPr>
      <dsp:spPr>
        <a:xfrm>
          <a:off x="3453043" y="109582"/>
          <a:ext cx="1917482" cy="495301"/>
        </a:xfrm>
        <a:prstGeom prst="chevron">
          <a:avLst/>
        </a:prstGeom>
        <a:solidFill>
          <a:srgbClr val="224B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Publica</a:t>
          </a:r>
          <a:endParaRPr lang="en-US" sz="1900" kern="1200" dirty="0"/>
        </a:p>
      </dsp:txBody>
      <dsp:txXfrm>
        <a:off x="3700694" y="109582"/>
        <a:ext cx="1422181" cy="4953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4AFA8-69BB-4048-A0FA-975E1111A729}">
      <dsp:nvSpPr>
        <dsp:cNvPr id="0" name=""/>
        <dsp:cNvSpPr/>
      </dsp:nvSpPr>
      <dsp:spPr>
        <a:xfrm>
          <a:off x="3228" y="876462"/>
          <a:ext cx="1879073" cy="485379"/>
        </a:xfrm>
        <a:prstGeom prst="chevron">
          <a:avLst/>
        </a:prstGeom>
        <a:solidFill>
          <a:srgbClr val="7A6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Programação</a:t>
          </a:r>
          <a:endParaRPr lang="en-US" sz="1900" kern="1200" dirty="0"/>
        </a:p>
      </dsp:txBody>
      <dsp:txXfrm>
        <a:off x="245918" y="876462"/>
        <a:ext cx="1393694" cy="485379"/>
      </dsp:txXfrm>
    </dsp:sp>
    <dsp:sp modelId="{B88FBD08-9A35-6444-8C78-1610B189F30A}">
      <dsp:nvSpPr>
        <dsp:cNvPr id="0" name=""/>
        <dsp:cNvSpPr/>
      </dsp:nvSpPr>
      <dsp:spPr>
        <a:xfrm>
          <a:off x="1694393" y="876462"/>
          <a:ext cx="1879073" cy="485379"/>
        </a:xfrm>
        <a:prstGeom prst="chevron">
          <a:avLst/>
        </a:prstGeom>
        <a:solidFill>
          <a:srgbClr val="7A6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Testes</a:t>
          </a:r>
          <a:endParaRPr lang="en-US" sz="1900" kern="1200" dirty="0"/>
        </a:p>
      </dsp:txBody>
      <dsp:txXfrm>
        <a:off x="1937083" y="876462"/>
        <a:ext cx="1393694" cy="485379"/>
      </dsp:txXfrm>
    </dsp:sp>
    <dsp:sp modelId="{57DAF89A-03DC-7E4A-AD40-4B11CE1AF539}">
      <dsp:nvSpPr>
        <dsp:cNvPr id="0" name=""/>
        <dsp:cNvSpPr/>
      </dsp:nvSpPr>
      <dsp:spPr>
        <a:xfrm>
          <a:off x="3666781" y="554870"/>
          <a:ext cx="1879073" cy="485379"/>
        </a:xfrm>
        <a:prstGeom prst="chevron">
          <a:avLst/>
        </a:prstGeom>
        <a:solidFill>
          <a:srgbClr val="7A6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Publica</a:t>
          </a:r>
          <a:endParaRPr lang="en-US" sz="1900" kern="1200" dirty="0"/>
        </a:p>
      </dsp:txBody>
      <dsp:txXfrm>
        <a:off x="3909471" y="554870"/>
        <a:ext cx="1393694" cy="485379"/>
      </dsp:txXfrm>
    </dsp:sp>
    <dsp:sp modelId="{ABAC0F83-9DCC-9249-9163-D200640EC3F6}">
      <dsp:nvSpPr>
        <dsp:cNvPr id="0" name=""/>
        <dsp:cNvSpPr/>
      </dsp:nvSpPr>
      <dsp:spPr>
        <a:xfrm>
          <a:off x="3663437" y="1170560"/>
          <a:ext cx="1879073" cy="485379"/>
        </a:xfrm>
        <a:prstGeom prst="chevron">
          <a:avLst/>
        </a:prstGeom>
        <a:solidFill>
          <a:srgbClr val="7A669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Publica</a:t>
          </a:r>
          <a:endParaRPr lang="en-US" sz="1900" kern="1200" dirty="0"/>
        </a:p>
      </dsp:txBody>
      <dsp:txXfrm>
        <a:off x="3906127" y="1170560"/>
        <a:ext cx="1393694" cy="4853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C6A24-F2E6-DD4D-9C45-97C87B75E8B5}">
      <dsp:nvSpPr>
        <dsp:cNvPr id="0" name=""/>
        <dsp:cNvSpPr/>
      </dsp:nvSpPr>
      <dsp:spPr>
        <a:xfrm>
          <a:off x="846666" y="0"/>
          <a:ext cx="3386667" cy="338666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350A6A-CBD5-284C-B3B0-F10D2A559641}">
      <dsp:nvSpPr>
        <dsp:cNvPr id="0" name=""/>
        <dsp:cNvSpPr/>
      </dsp:nvSpPr>
      <dsp:spPr>
        <a:xfrm>
          <a:off x="1168399" y="321733"/>
          <a:ext cx="1320800" cy="1320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Pop-up no App</a:t>
          </a:r>
          <a:endParaRPr lang="en-US" sz="1100" kern="120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(in-App Ad)</a:t>
          </a:r>
          <a:endParaRPr lang="en-US" sz="1800" kern="1200"/>
        </a:p>
      </dsp:txBody>
      <dsp:txXfrm>
        <a:off x="1232875" y="386209"/>
        <a:ext cx="1191848" cy="1191848"/>
      </dsp:txXfrm>
    </dsp:sp>
    <dsp:sp modelId="{BB29A5C2-FB4B-3B40-86ED-488A5526C605}">
      <dsp:nvSpPr>
        <dsp:cNvPr id="0" name=""/>
        <dsp:cNvSpPr/>
      </dsp:nvSpPr>
      <dsp:spPr>
        <a:xfrm>
          <a:off x="2590800" y="321733"/>
          <a:ext cx="1320800" cy="1320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Notificação</a:t>
          </a:r>
        </a:p>
      </dsp:txBody>
      <dsp:txXfrm>
        <a:off x="2655276" y="386209"/>
        <a:ext cx="1191848" cy="1191848"/>
      </dsp:txXfrm>
    </dsp:sp>
    <dsp:sp modelId="{A22B3E1D-CE34-8646-A3C2-4E9AB4BAACF0}">
      <dsp:nvSpPr>
        <dsp:cNvPr id="0" name=""/>
        <dsp:cNvSpPr/>
      </dsp:nvSpPr>
      <dsp:spPr>
        <a:xfrm>
          <a:off x="1168399" y="1744133"/>
          <a:ext cx="1320800" cy="1320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SMS</a:t>
          </a:r>
        </a:p>
      </dsp:txBody>
      <dsp:txXfrm>
        <a:off x="1232875" y="1808609"/>
        <a:ext cx="1191848" cy="1191848"/>
      </dsp:txXfrm>
    </dsp:sp>
    <dsp:sp modelId="{3764B390-46DB-3345-9E21-2D7195229940}">
      <dsp:nvSpPr>
        <dsp:cNvPr id="0" name=""/>
        <dsp:cNvSpPr/>
      </dsp:nvSpPr>
      <dsp:spPr>
        <a:xfrm>
          <a:off x="2590800" y="1744133"/>
          <a:ext cx="1320800" cy="1320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E-mail Marketing</a:t>
          </a:r>
        </a:p>
      </dsp:txBody>
      <dsp:txXfrm>
        <a:off x="2655276" y="1808609"/>
        <a:ext cx="1191848" cy="1191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D5D09-8456-4CDF-8131-3D277C9DE68F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95933-53A4-4566-AF99-93412ECC7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06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67E95-AB03-694D-8761-C27D9343300F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CF677-09CB-604F-B017-028E68CB5C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responsivo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 site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conteúdo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acordo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tamanho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Conteúdo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mesmo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muito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básica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quanto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menor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maior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informação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tá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nela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3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3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3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3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3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3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responsivo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 site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conteúdo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acordo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tamanho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Conteúdo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mesmo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muito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básica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quanto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menor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maior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informação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tá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nela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responsivo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 site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conteúdo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acordo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tamanho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Conteúdo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mesmo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muito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básica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quanto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menor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maior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informação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tá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nela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responsivo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 site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conteúdo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acordo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tamanho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Conteúdo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mesmo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muito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básica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quanto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menor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maior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importancia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informação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tá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nela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Primeiro</a:t>
            </a:r>
            <a:r>
              <a:rPr lang="en-US" dirty="0" smtClean="0"/>
              <a:t> </a:t>
            </a:r>
            <a:r>
              <a:rPr lang="en-US" dirty="0" err="1" smtClean="0"/>
              <a:t>tópico</a:t>
            </a:r>
            <a:r>
              <a:rPr lang="en-US" dirty="0" smtClean="0"/>
              <a:t>, </a:t>
            </a:r>
            <a:r>
              <a:rPr lang="en-US" dirty="0" err="1" smtClean="0"/>
              <a:t>planejamento</a:t>
            </a:r>
            <a:r>
              <a:rPr lang="en-US" dirty="0" smtClean="0"/>
              <a:t> se </a:t>
            </a:r>
            <a:r>
              <a:rPr lang="en-US" dirty="0" err="1" smtClean="0"/>
              <a:t>aplica</a:t>
            </a:r>
            <a:r>
              <a:rPr lang="en-US" dirty="0" smtClean="0"/>
              <a:t> a site </a:t>
            </a:r>
            <a:r>
              <a:rPr lang="en-US" dirty="0" err="1" smtClean="0"/>
              <a:t>responsivo</a:t>
            </a:r>
            <a:r>
              <a:rPr lang="en-US" dirty="0" smtClean="0"/>
              <a:t> </a:t>
            </a:r>
            <a:r>
              <a:rPr lang="en-US" dirty="0" err="1" smtClean="0"/>
              <a:t>tb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2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Imagine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refazer</a:t>
            </a:r>
            <a:r>
              <a:rPr lang="en-US" dirty="0" smtClean="0"/>
              <a:t> o </a:t>
            </a:r>
            <a:r>
              <a:rPr lang="en-US" dirty="0" err="1" smtClean="0"/>
              <a:t>processo</a:t>
            </a:r>
            <a:r>
              <a:rPr lang="en-US" dirty="0" smtClean="0"/>
              <a:t> do</a:t>
            </a:r>
            <a:r>
              <a:rPr lang="en-US" baseline="0" dirty="0" smtClean="0"/>
              <a:t> slide anterior?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refazer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prototipo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desenolvimento</a:t>
            </a:r>
            <a:r>
              <a:rPr lang="en-US" baseline="0" dirty="0" smtClean="0"/>
              <a:t> e a </a:t>
            </a:r>
            <a:r>
              <a:rPr lang="en-US" baseline="0" dirty="0" err="1" smtClean="0"/>
              <a:t>publicação</a:t>
            </a:r>
            <a:r>
              <a:rPr lang="en-US" baseline="0" dirty="0" smtClean="0"/>
              <a:t> 4x?</a:t>
            </a:r>
          </a:p>
          <a:p>
            <a:r>
              <a:rPr lang="en-US" baseline="0" dirty="0" smtClean="0"/>
              <a:t>M</a:t>
            </a:r>
            <a:r>
              <a:rPr lang="pt-BR" baseline="0" dirty="0" err="1" smtClean="0"/>
              <a:t>anutenção</a:t>
            </a:r>
            <a:r>
              <a:rPr lang="pt-BR" baseline="0" dirty="0" smtClean="0"/>
              <a:t> e atualização</a:t>
            </a:r>
            <a:endParaRPr lang="is-I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2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2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3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CF677-09CB-604F-B017-028E68CB5C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6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306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viajanet logo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3" b="24667"/>
          <a:stretch/>
        </p:blipFill>
        <p:spPr bwMode="auto">
          <a:xfrm>
            <a:off x="7353300" y="0"/>
            <a:ext cx="1524000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/>
          <p:cNvCxnSpPr/>
          <p:nvPr userDrawn="1"/>
        </p:nvCxnSpPr>
        <p:spPr>
          <a:xfrm>
            <a:off x="368300" y="647700"/>
            <a:ext cx="6680200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0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gif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3" Type="http://schemas.openxmlformats.org/officeDocument/2006/relationships/image" Target="../media/image51.jpg"/><Relationship Id="rId21" Type="http://schemas.microsoft.com/office/2007/relationships/hdphoto" Target="../media/hdphoto1.wdp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" Type="http://schemas.openxmlformats.org/officeDocument/2006/relationships/notesSlide" Target="../notesSlides/notesSlide6.xml"/><Relationship Id="rId16" Type="http://schemas.openxmlformats.org/officeDocument/2006/relationships/diagramLayout" Target="../diagrams/layout4.xml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5" Type="http://schemas.openxmlformats.org/officeDocument/2006/relationships/diagramData" Target="../diagrams/data4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4" Type="http://schemas.openxmlformats.org/officeDocument/2006/relationships/diagramData" Target="../diagrams/data2.xml"/><Relationship Id="rId9" Type="http://schemas.openxmlformats.org/officeDocument/2006/relationships/image" Target="../media/image52.png"/><Relationship Id="rId14" Type="http://schemas.microsoft.com/office/2007/relationships/diagramDrawing" Target="../diagrams/drawing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60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5.xml"/><Relationship Id="rId5" Type="http://schemas.openxmlformats.org/officeDocument/2006/relationships/image" Target="../media/image62.png"/><Relationship Id="rId10" Type="http://schemas.microsoft.com/office/2007/relationships/diagramDrawing" Target="../diagrams/drawing5.xml"/><Relationship Id="rId4" Type="http://schemas.openxmlformats.org/officeDocument/2006/relationships/image" Target="../media/image61.png"/><Relationship Id="rId9" Type="http://schemas.openxmlformats.org/officeDocument/2006/relationships/diagramColors" Target="../diagrams/colors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youtube.com/watch?v=18UiDcdWTRU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jp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40.png"/><Relationship Id="rId21" Type="http://schemas.openxmlformats.org/officeDocument/2006/relationships/image" Target="../media/image158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hyperlink" Target="https://firebase.google.com/docs/app-indexing/?hl=pt-br" TargetMode="External"/><Relationship Id="rId4" Type="http://schemas.openxmlformats.org/officeDocument/2006/relationships/image" Target="../media/image18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1gadgetway.com/9368-thickbox_default/2001-a-space-odyssey-corridor-iphone-4s-5-5s-6-plus-hard-case-galaxy-s4-s5-s6-edge-cov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r="8461"/>
          <a:stretch/>
        </p:blipFill>
        <p:spPr bwMode="auto">
          <a:xfrm rot="5400000">
            <a:off x="1142996" y="-1143000"/>
            <a:ext cx="6858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992608" y="5414214"/>
            <a:ext cx="5158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latin typeface="Agency FB" panose="020B0503020202020204" pitchFamily="34" charset="0"/>
              </a:rPr>
              <a:t>2017: UMA ODISSEIA NO MOBILE</a:t>
            </a:r>
            <a:endParaRPr lang="pt-BR" sz="4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4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smtClean="0">
                <a:solidFill>
                  <a:srgbClr val="16AB14"/>
                </a:solidFill>
              </a:rPr>
              <a:t>Mercado mobile</a:t>
            </a:r>
            <a:endParaRPr lang="en-US" sz="4800" b="1" cap="small" dirty="0">
              <a:solidFill>
                <a:srgbClr val="16AB1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5410" y="2367171"/>
            <a:ext cx="5253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mtClean="0"/>
              <a:t>USO DE APPS</a:t>
            </a:r>
          </a:p>
          <a:p>
            <a:pPr algn="ctr"/>
            <a:r>
              <a:rPr lang="en-US" sz="6600" b="1" smtClean="0"/>
              <a:t>NO BRASIL</a:t>
            </a:r>
            <a:endParaRPr lang="en-US" sz="6600" b="1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4E1E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73" y="6567109"/>
            <a:ext cx="6511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Fonte: Mobile Time / Opinion Box – Jun/17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74" y="407056"/>
            <a:ext cx="5546253" cy="574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2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smtClean="0">
                <a:solidFill>
                  <a:srgbClr val="16AB14"/>
                </a:solidFill>
              </a:rPr>
              <a:t>Mercado mobile</a:t>
            </a:r>
            <a:endParaRPr lang="en-US" sz="4800" b="1" cap="small" dirty="0">
              <a:solidFill>
                <a:srgbClr val="16AB1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5410" y="2367171"/>
            <a:ext cx="5253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mtClean="0"/>
              <a:t>USO DE APPS</a:t>
            </a:r>
          </a:p>
          <a:p>
            <a:pPr algn="ctr"/>
            <a:r>
              <a:rPr lang="en-US" sz="6600" b="1" smtClean="0"/>
              <a:t>NO BRASIL</a:t>
            </a:r>
            <a:endParaRPr lang="en-US" sz="6600" b="1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4E1E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73" y="6567109"/>
            <a:ext cx="6511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Fonte: Mobile Time / Opinion </a:t>
            </a:r>
            <a:r>
              <a:rPr lang="en-US" sz="1000" dirty="0" smtClean="0"/>
              <a:t>Box</a:t>
            </a:r>
            <a:endParaRPr lang="en-US" sz="1000" dirty="0"/>
          </a:p>
        </p:txBody>
      </p:sp>
      <p:pic>
        <p:nvPicPr>
          <p:cNvPr id="18" name="Picture 17" descr="Captura de tela 2016-09-17 01.2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77" y="27296"/>
            <a:ext cx="6914541" cy="65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Presença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77" y="854339"/>
            <a:ext cx="5611646" cy="5149323"/>
          </a:xfrm>
          <a:prstGeom prst="rect">
            <a:avLst/>
          </a:prstGeom>
        </p:spPr>
      </p:pic>
      <p:pic>
        <p:nvPicPr>
          <p:cNvPr id="7" name="Picture 6" descr="Captura de tela 2016-09-17 04.24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1" y="1774554"/>
            <a:ext cx="7713518" cy="330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sterche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2430"/>
            <a:ext cx="9144000" cy="4610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Presença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4685" y="3506877"/>
            <a:ext cx="316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SEGUNDA TELA</a:t>
            </a:r>
            <a:endParaRPr lang="en-US" sz="3600" b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821" y="4211053"/>
            <a:ext cx="652318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Masterchef </a:t>
            </a:r>
            <a:r>
              <a:rPr lang="en-US" sz="2000" b="1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Brasil 2015</a:t>
            </a:r>
          </a:p>
          <a:p>
            <a:r>
              <a:rPr lang="en-US" b="1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81 </a:t>
            </a:r>
            <a:r>
              <a:rPr lang="en-US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milhões</a:t>
            </a:r>
            <a:r>
              <a:rPr lang="en-US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de impressões no Twitter só no episódio </a:t>
            </a:r>
            <a:r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final,</a:t>
            </a:r>
          </a:p>
          <a:p>
            <a:r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 seja, mais </a:t>
            </a:r>
            <a:r>
              <a:rPr lang="en-US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 80 milhões de pessoas impactadas por conteúdo </a:t>
            </a:r>
            <a:r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espontâneo, orgânico e atual.</a:t>
            </a:r>
            <a:endParaRPr lang="en-US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912" y="6019725"/>
            <a:ext cx="6511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Fonte: Sprinklr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7852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Presença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pic>
        <p:nvPicPr>
          <p:cNvPr id="3" name="Picture 2" descr="hq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1158875"/>
            <a:ext cx="6096000" cy="4572000"/>
          </a:xfrm>
          <a:prstGeom prst="rect">
            <a:avLst/>
          </a:prstGeom>
        </p:spPr>
      </p:pic>
      <p:pic>
        <p:nvPicPr>
          <p:cNvPr id="4" name="Picture 3" descr="IMG_999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38" y="984250"/>
            <a:ext cx="2770973" cy="492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Presença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7413" y="819693"/>
            <a:ext cx="3049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/>
              <a:t>Se você tem um App...</a:t>
            </a:r>
            <a:endParaRPr lang="en-US" sz="2400" b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9" y="1384673"/>
            <a:ext cx="2619254" cy="885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103" y="1384673"/>
            <a:ext cx="2619254" cy="890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227" y="1409702"/>
            <a:ext cx="2619254" cy="80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55" y="2520304"/>
            <a:ext cx="2324051" cy="6243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302" y="2502158"/>
            <a:ext cx="1876540" cy="6424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20" y="2502158"/>
            <a:ext cx="2168326" cy="6424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4139" y="2509727"/>
            <a:ext cx="1840285" cy="634898"/>
          </a:xfrm>
          <a:prstGeom prst="rect">
            <a:avLst/>
          </a:prstGeom>
        </p:spPr>
      </p:pic>
      <p:pic>
        <p:nvPicPr>
          <p:cNvPr id="14" name="Picture 13" descr="slideme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29" y="4374319"/>
            <a:ext cx="1565660" cy="637403"/>
          </a:xfrm>
          <a:prstGeom prst="rect">
            <a:avLst/>
          </a:prstGeom>
        </p:spPr>
      </p:pic>
      <p:pic>
        <p:nvPicPr>
          <p:cNvPr id="15" name="Picture 14" descr="appland_logo-s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87" y="5142843"/>
            <a:ext cx="1569411" cy="398785"/>
          </a:xfrm>
          <a:prstGeom prst="rect">
            <a:avLst/>
          </a:prstGeom>
        </p:spPr>
      </p:pic>
      <p:pic>
        <p:nvPicPr>
          <p:cNvPr id="16" name="Picture 15" descr="fdroidnewhead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5" y="4449524"/>
            <a:ext cx="1850569" cy="486992"/>
          </a:xfrm>
          <a:prstGeom prst="rect">
            <a:avLst/>
          </a:prstGeom>
        </p:spPr>
      </p:pic>
      <p:pic>
        <p:nvPicPr>
          <p:cNvPr id="17" name="Picture 16" descr="opera_logo_new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60" y="5736762"/>
            <a:ext cx="2547350" cy="406492"/>
          </a:xfrm>
          <a:prstGeom prst="rect">
            <a:avLst/>
          </a:prstGeom>
        </p:spPr>
      </p:pic>
      <p:pic>
        <p:nvPicPr>
          <p:cNvPr id="19" name="Picture 18" descr="index_logo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49"/>
          <a:stretch/>
        </p:blipFill>
        <p:spPr>
          <a:xfrm>
            <a:off x="6929962" y="4503896"/>
            <a:ext cx="1706462" cy="378249"/>
          </a:xfrm>
          <a:prstGeom prst="rect">
            <a:avLst/>
          </a:prstGeom>
        </p:spPr>
      </p:pic>
      <p:pic>
        <p:nvPicPr>
          <p:cNvPr id="20" name="Picture 19" descr="MobangoLogo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5" y="5155591"/>
            <a:ext cx="1834447" cy="373289"/>
          </a:xfrm>
          <a:prstGeom prst="rect">
            <a:avLst/>
          </a:prstGeom>
        </p:spPr>
      </p:pic>
      <p:pic>
        <p:nvPicPr>
          <p:cNvPr id="21" name="Picture 20" descr="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03" y="4443274"/>
            <a:ext cx="1581726" cy="499492"/>
          </a:xfrm>
          <a:prstGeom prst="rect">
            <a:avLst/>
          </a:prstGeom>
        </p:spPr>
      </p:pic>
      <p:pic>
        <p:nvPicPr>
          <p:cNvPr id="25" name="Picture 24" descr="image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81" y="5112929"/>
            <a:ext cx="1508982" cy="458612"/>
          </a:xfrm>
          <a:prstGeom prst="rect">
            <a:avLst/>
          </a:prstGeom>
        </p:spPr>
      </p:pic>
      <p:pic>
        <p:nvPicPr>
          <p:cNvPr id="26" name="Picture 25" descr="img_logo_n.gi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67" y="5703300"/>
            <a:ext cx="1845112" cy="4586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64304" y="3367992"/>
            <a:ext cx="842606" cy="842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15252" y="3403774"/>
            <a:ext cx="771043" cy="771043"/>
          </a:xfrm>
          <a:prstGeom prst="rect">
            <a:avLst/>
          </a:prstGeom>
        </p:spPr>
      </p:pic>
      <p:pic>
        <p:nvPicPr>
          <p:cNvPr id="23" name="Picture 22" descr="lp-icon._CB313704139_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04" y="3443509"/>
            <a:ext cx="691572" cy="6915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77646" y="3440045"/>
            <a:ext cx="787400" cy="698500"/>
          </a:xfrm>
          <a:prstGeom prst="rect">
            <a:avLst/>
          </a:prstGeom>
        </p:spPr>
      </p:pic>
      <p:pic>
        <p:nvPicPr>
          <p:cNvPr id="27" name="Picture 26" descr="icon_galaxyapps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5" y="3438775"/>
            <a:ext cx="701040" cy="701040"/>
          </a:xfrm>
          <a:prstGeom prst="rect">
            <a:avLst/>
          </a:prstGeom>
        </p:spPr>
      </p:pic>
      <p:pic>
        <p:nvPicPr>
          <p:cNvPr id="28" name="Picture 27" descr="Captura de tela 2016-09-17 15.04.59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136" y="3433792"/>
            <a:ext cx="782107" cy="711006"/>
          </a:xfrm>
          <a:prstGeom prst="rect">
            <a:avLst/>
          </a:prstGeom>
        </p:spPr>
      </p:pic>
      <p:pic>
        <p:nvPicPr>
          <p:cNvPr id="30" name="Picture 29" descr="Captura de tela 2016-09-17 15.06.22.png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8" t="9641" r="11573" b="9321"/>
          <a:stretch/>
        </p:blipFill>
        <p:spPr>
          <a:xfrm>
            <a:off x="2327585" y="3429077"/>
            <a:ext cx="749542" cy="7204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4919" y="3381938"/>
            <a:ext cx="814715" cy="8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2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8" y="996568"/>
            <a:ext cx="7713585" cy="48648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Presença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9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Presença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53435" y="1985498"/>
            <a:ext cx="7237131" cy="2247795"/>
            <a:chOff x="342764" y="1985498"/>
            <a:chExt cx="7237131" cy="2247795"/>
          </a:xfrm>
        </p:grpSpPr>
        <p:sp>
          <p:nvSpPr>
            <p:cNvPr id="9" name="CaixaDeTexto 20"/>
            <p:cNvSpPr txBox="1"/>
            <p:nvPr/>
          </p:nvSpPr>
          <p:spPr>
            <a:xfrm>
              <a:off x="4964080" y="1985498"/>
              <a:ext cx="2615815" cy="1970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</a:pPr>
              <a:r>
                <a:rPr lang="pt-BR" sz="6600" b="1" dirty="0" smtClean="0">
                  <a:solidFill>
                    <a:srgbClr val="009FD6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50%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</a:pPr>
              <a:r>
                <a:rPr lang="pt-BR" sz="2000" dirty="0" smtClean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das </a:t>
              </a:r>
              <a:r>
                <a:rPr lang="pt-BR" sz="2000" dirty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pessoas </a:t>
              </a:r>
              <a:r>
                <a:rPr lang="pt-BR" sz="2000" dirty="0" smtClean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acha que </a:t>
              </a:r>
              <a:br>
                <a:rPr lang="pt-BR" sz="2000" dirty="0" smtClean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</a:br>
              <a:r>
                <a:rPr lang="pt-BR" sz="2000" dirty="0" smtClean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bons </a:t>
              </a:r>
              <a:r>
                <a:rPr lang="pt-BR" sz="2000" b="1" dirty="0" err="1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apps</a:t>
              </a:r>
              <a:r>
                <a:rPr lang="pt-BR" sz="2000" b="1" dirty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 </a:t>
              </a:r>
              <a:r>
                <a:rPr lang="pt-BR" sz="2000" b="1" dirty="0" smtClean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são muito </a:t>
              </a:r>
              <a:br>
                <a:rPr lang="pt-BR" sz="2000" b="1" dirty="0" smtClean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</a:br>
              <a:r>
                <a:rPr lang="pt-BR" sz="2000" b="1" dirty="0" smtClean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difíceis de encontrar</a:t>
              </a:r>
              <a:endParaRPr lang="pt-BR" sz="2000" b="1" dirty="0">
                <a:solidFill>
                  <a:prstClr val="black"/>
                </a:solidFill>
                <a:latin typeface="Calibri"/>
                <a:ea typeface="Segoe UI" panose="020B0502040204020203" pitchFamily="34" charset="0"/>
                <a:cs typeface="Calibri"/>
              </a:endParaRPr>
            </a:p>
          </p:txBody>
        </p:sp>
        <p:sp>
          <p:nvSpPr>
            <p:cNvPr id="10" name="CaixaDeTexto 32"/>
            <p:cNvSpPr txBox="1"/>
            <p:nvPr/>
          </p:nvSpPr>
          <p:spPr>
            <a:xfrm>
              <a:off x="342764" y="1985498"/>
              <a:ext cx="2190614" cy="2247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</a:pPr>
              <a:r>
                <a:rPr lang="pt-BR" sz="6600" b="1" dirty="0" smtClean="0">
                  <a:solidFill>
                    <a:srgbClr val="009FD6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80%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</a:pPr>
              <a:r>
                <a:rPr lang="pt-BR" sz="2000" dirty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dos </a:t>
              </a:r>
              <a:r>
                <a:rPr lang="pt-BR" sz="2000" dirty="0" err="1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apps</a:t>
              </a:r>
              <a:r>
                <a:rPr lang="pt-BR" sz="2000" dirty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 são </a:t>
              </a:r>
              <a:r>
                <a:rPr lang="pt-BR" sz="2000" b="1" dirty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deletados </a:t>
              </a:r>
              <a:r>
                <a:rPr lang="pt-BR" sz="2000" dirty="0" smtClean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depois de usados </a:t>
              </a:r>
              <a:r>
                <a:rPr lang="pt-BR" sz="2000" b="1" dirty="0" smtClean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uma </a:t>
              </a:r>
              <a:r>
                <a:rPr lang="pt-BR" sz="2000" b="1" dirty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única vez</a:t>
              </a:r>
            </a:p>
          </p:txBody>
        </p:sp>
        <p:sp>
          <p:nvSpPr>
            <p:cNvPr id="11" name="CaixaDeTexto 27"/>
            <p:cNvSpPr txBox="1"/>
            <p:nvPr/>
          </p:nvSpPr>
          <p:spPr>
            <a:xfrm>
              <a:off x="2635184" y="1985498"/>
              <a:ext cx="2227089" cy="1970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</a:pPr>
              <a:r>
                <a:rPr lang="pt-BR" sz="6600" b="1" dirty="0" smtClean="0">
                  <a:solidFill>
                    <a:srgbClr val="009FD6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70%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</a:pPr>
              <a:r>
                <a:rPr lang="pt-BR" sz="2000" dirty="0" smtClean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dos </a:t>
              </a:r>
              <a:r>
                <a:rPr lang="pt-BR" sz="2000" dirty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usuários considera as </a:t>
              </a:r>
              <a:r>
                <a:rPr lang="pt-BR" sz="2000" b="1" dirty="0" err="1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apps</a:t>
              </a:r>
              <a:r>
                <a:rPr lang="pt-BR" sz="2000" b="1" dirty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 </a:t>
              </a:r>
              <a:r>
                <a:rPr lang="pt-BR" sz="2000" b="1" dirty="0" err="1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stores</a:t>
              </a:r>
              <a:r>
                <a:rPr lang="pt-BR" sz="2000" b="1" dirty="0">
                  <a:solidFill>
                    <a:prstClr val="black"/>
                  </a:solidFill>
                  <a:latin typeface="Calibri"/>
                  <a:ea typeface="Segoe UI" panose="020B0502040204020203" pitchFamily="34" charset="0"/>
                  <a:cs typeface="Calibri"/>
                </a:rPr>
                <a:t> confusas</a:t>
              </a:r>
            </a:p>
          </p:txBody>
        </p:sp>
      </p:grpSp>
      <p:sp>
        <p:nvSpPr>
          <p:cNvPr id="12" name="CaixaDeTexto 28"/>
          <p:cNvSpPr txBox="1"/>
          <p:nvPr/>
        </p:nvSpPr>
        <p:spPr>
          <a:xfrm>
            <a:off x="342764" y="5884377"/>
            <a:ext cx="793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latin typeface="Calibri"/>
                <a:ea typeface="Segoe UI" panose="020B0502040204020203" pitchFamily="34" charset="0"/>
                <a:cs typeface="Calibri"/>
              </a:rPr>
              <a:t>Fonte: Tim </a:t>
            </a:r>
            <a:r>
              <a:rPr lang="pt-BR" sz="1400" dirty="0" err="1">
                <a:latin typeface="Calibri"/>
                <a:ea typeface="Segoe UI" panose="020B0502040204020203" pitchFamily="34" charset="0"/>
                <a:cs typeface="Calibri"/>
              </a:rPr>
              <a:t>Jaconette</a:t>
            </a:r>
            <a:r>
              <a:rPr lang="pt-BR" sz="1400" dirty="0">
                <a:latin typeface="Calibri"/>
                <a:ea typeface="Segoe UI" panose="020B0502040204020203" pitchFamily="34" charset="0"/>
                <a:cs typeface="Calibri"/>
              </a:rPr>
              <a:t>, </a:t>
            </a:r>
            <a:r>
              <a:rPr lang="pt-BR" sz="1400" dirty="0" smtClean="0">
                <a:latin typeface="Calibri"/>
                <a:ea typeface="Segoe UI" panose="020B0502040204020203" pitchFamily="34" charset="0"/>
                <a:cs typeface="Calibri"/>
              </a:rPr>
              <a:t>Sr</a:t>
            </a:r>
            <a:r>
              <a:rPr lang="pt-BR" sz="1400" dirty="0">
                <a:latin typeface="Calibri"/>
                <a:ea typeface="Segoe UI" panose="020B0502040204020203" pitchFamily="34" charset="0"/>
                <a:cs typeface="Calibri"/>
              </a:rPr>
              <a:t>. </a:t>
            </a:r>
            <a:r>
              <a:rPr lang="pt-BR" sz="1400" dirty="0" err="1">
                <a:latin typeface="Calibri"/>
                <a:ea typeface="Segoe UI" panose="020B0502040204020203" pitchFamily="34" charset="0"/>
                <a:cs typeface="Calibri"/>
              </a:rPr>
              <a:t>Researcher of </a:t>
            </a:r>
            <a:r>
              <a:rPr lang="pt-BR" sz="1400" dirty="0">
                <a:latin typeface="Calibri"/>
                <a:ea typeface="Segoe UI" panose="020B0502040204020203" pitchFamily="34" charset="0"/>
                <a:cs typeface="Calibri"/>
              </a:rPr>
              <a:t>Mobile </a:t>
            </a:r>
            <a:r>
              <a:rPr lang="pt-BR" sz="1400" dirty="0" err="1">
                <a:latin typeface="Calibri"/>
                <a:ea typeface="Segoe UI" panose="020B0502040204020203" pitchFamily="34" charset="0"/>
                <a:cs typeface="Calibri"/>
              </a:rPr>
              <a:t>Innovation</a:t>
            </a:r>
            <a:r>
              <a:rPr lang="pt-BR" sz="1400" dirty="0">
                <a:latin typeface="Calibri"/>
                <a:ea typeface="Segoe UI" panose="020B0502040204020203" pitchFamily="34" charset="0"/>
                <a:cs typeface="Calibri"/>
              </a:rPr>
              <a:t> </a:t>
            </a:r>
            <a:r>
              <a:rPr lang="pt-BR" sz="1400" dirty="0" err="1">
                <a:latin typeface="Calibri"/>
                <a:ea typeface="Segoe UI" panose="020B0502040204020203" pitchFamily="34" charset="0"/>
                <a:cs typeface="Calibri"/>
              </a:rPr>
              <a:t>Group</a:t>
            </a:r>
            <a:r>
              <a:rPr lang="pt-BR" sz="1400" dirty="0">
                <a:latin typeface="Calibri"/>
                <a:ea typeface="Segoe UI" panose="020B0502040204020203" pitchFamily="34" charset="0"/>
                <a:cs typeface="Calibri"/>
              </a:rPr>
              <a:t> - Stanford / MIT / </a:t>
            </a:r>
            <a:r>
              <a:rPr lang="pt-BR" sz="1400" dirty="0" err="1">
                <a:latin typeface="Calibri"/>
                <a:ea typeface="Segoe UI" panose="020B0502040204020203" pitchFamily="34" charset="0"/>
                <a:cs typeface="Calibri"/>
              </a:rPr>
              <a:t>Insead</a:t>
            </a:r>
            <a:endParaRPr lang="pt-BR" sz="1400" dirty="0">
              <a:latin typeface="Calibri"/>
              <a:ea typeface="Segoe UI" panose="020B050204020402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20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Presença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125" y="5778885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Apps Corporativos</a:t>
            </a:r>
          </a:p>
        </p:txBody>
      </p:sp>
      <p:pic>
        <p:nvPicPr>
          <p:cNvPr id="7" name="Picture 6" descr="captura-de-tela-2014-03-27-c3a0s-14-51-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3" y="679897"/>
            <a:ext cx="7344834" cy="50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1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smtClean="0">
                <a:solidFill>
                  <a:schemeClr val="accent1"/>
                </a:solidFill>
              </a:rPr>
              <a:t>Presença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125" y="5778885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Apps Corporativos</a:t>
            </a:r>
          </a:p>
        </p:txBody>
      </p:sp>
      <p:pic>
        <p:nvPicPr>
          <p:cNvPr id="2" name="Picture 1" descr="Captura de tela 2017-07-25 01.00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52650"/>
            <a:ext cx="7886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9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smtClean="0">
                <a:solidFill>
                  <a:schemeClr val="accent1"/>
                </a:solidFill>
              </a:rPr>
              <a:t>Mercado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675366397"/>
              </p:ext>
            </p:extLst>
          </p:nvPr>
        </p:nvGraphicFramePr>
        <p:xfrm>
          <a:off x="4629734" y="1906142"/>
          <a:ext cx="4248727" cy="3463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57912" y="6019725"/>
            <a:ext cx="6511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Fonte: </a:t>
            </a:r>
            <a:r>
              <a:rPr lang="en-US" sz="1000" dirty="0" err="1" smtClean="0"/>
              <a:t>Teleco</a:t>
            </a:r>
            <a:r>
              <a:rPr lang="en-US" sz="1000" dirty="0" smtClean="0"/>
              <a:t> – Agosto de 2017</a:t>
            </a:r>
            <a:endParaRPr lang="en-US" sz="1000" dirty="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125910288"/>
              </p:ext>
            </p:extLst>
          </p:nvPr>
        </p:nvGraphicFramePr>
        <p:xfrm>
          <a:off x="277097" y="1906142"/>
          <a:ext cx="4248727" cy="3463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847084" y="1029750"/>
            <a:ext cx="3449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Uso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celulares</a:t>
            </a:r>
            <a:r>
              <a:rPr lang="en-US" sz="2400" b="1" dirty="0" smtClean="0"/>
              <a:t> no </a:t>
            </a:r>
            <a:r>
              <a:rPr lang="en-US" sz="2400" b="1" dirty="0" err="1" smtClean="0"/>
              <a:t>Brasil</a:t>
            </a:r>
            <a:endParaRPr lang="en-US" sz="2400" b="1" dirty="0" smtClean="0"/>
          </a:p>
          <a:p>
            <a:pPr algn="ctr"/>
            <a:r>
              <a:rPr lang="en-US" sz="1600" dirty="0" err="1" smtClean="0"/>
              <a:t>População</a:t>
            </a:r>
            <a:r>
              <a:rPr lang="en-US" sz="1600" dirty="0" smtClean="0"/>
              <a:t>: 212.436.420</a:t>
            </a:r>
          </a:p>
        </p:txBody>
      </p:sp>
    </p:spTree>
    <p:extLst>
      <p:ext uri="{BB962C8B-B14F-4D97-AF65-F5344CB8AC3E}">
        <p14:creationId xmlns:p14="http://schemas.microsoft.com/office/powerpoint/2010/main" val="72516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3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Presença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125" y="5778885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Apps Corporativos</a:t>
            </a:r>
          </a:p>
        </p:txBody>
      </p:sp>
      <p:pic>
        <p:nvPicPr>
          <p:cNvPr id="7" name="Picture 6" descr="231139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768795"/>
            <a:ext cx="7552267" cy="50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Presença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125" y="5778885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Apps Corporativos</a:t>
            </a:r>
          </a:p>
        </p:txBody>
      </p:sp>
      <p:pic>
        <p:nvPicPr>
          <p:cNvPr id="5122" name="Picture 2" descr="https://ogimg.infoglobo.com.br/in/16832498-21a-7cd/FT460A/x61KVoEoBUyL._SL1500_.jpg.pagespeed.ic.v_T1ycZYJ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8" b="8341"/>
          <a:stretch/>
        </p:blipFill>
        <p:spPr bwMode="auto">
          <a:xfrm>
            <a:off x="2381250" y="907959"/>
            <a:ext cx="4381500" cy="58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18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73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spc="-150" dirty="0" err="1">
                <a:solidFill>
                  <a:schemeClr val="accent1"/>
                </a:solidFill>
              </a:rPr>
              <a:t>Modelos</a:t>
            </a:r>
            <a:r>
              <a:rPr lang="en-US" sz="4800" b="1" cap="small" spc="-150" dirty="0">
                <a:solidFill>
                  <a:schemeClr val="accent1"/>
                </a:solidFill>
              </a:rPr>
              <a:t> de </a:t>
            </a:r>
            <a:r>
              <a:rPr lang="en-US" sz="4800" b="1" cap="small" spc="-150" dirty="0" err="1">
                <a:solidFill>
                  <a:schemeClr val="accent1"/>
                </a:solidFill>
              </a:rPr>
              <a:t>negócio</a:t>
            </a:r>
            <a:r>
              <a:rPr lang="en-US" sz="4800" b="1" cap="small" spc="-150" dirty="0">
                <a:solidFill>
                  <a:schemeClr val="accent1"/>
                </a:solidFill>
              </a:rPr>
              <a:t> mobile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5037" y="820619"/>
            <a:ext cx="4433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/>
              <a:t>Identificando oportunidades</a:t>
            </a:r>
            <a:endParaRPr lang="en-US" sz="2800"/>
          </a:p>
        </p:txBody>
      </p:sp>
      <p:sp>
        <p:nvSpPr>
          <p:cNvPr id="21" name="TextBox 20"/>
          <p:cNvSpPr txBox="1"/>
          <p:nvPr/>
        </p:nvSpPr>
        <p:spPr>
          <a:xfrm>
            <a:off x="964046" y="1294265"/>
            <a:ext cx="7215909" cy="380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/>
              <a:t>Faça melhor</a:t>
            </a:r>
            <a:r>
              <a:rPr lang="en-US"/>
              <a:t/>
            </a:r>
            <a:br>
              <a:rPr lang="en-US"/>
            </a:br>
            <a:r>
              <a:rPr lang="en-US" sz="1400"/>
              <a:t>Apps com muitos downloads e pouca atualização ou Apps com avaliações negativas.</a:t>
            </a:r>
            <a:endParaRPr lang="en-US"/>
          </a:p>
          <a:p>
            <a:pPr algn="ctr">
              <a:lnSpc>
                <a:spcPct val="150000"/>
              </a:lnSpc>
            </a:pPr>
            <a:r>
              <a:rPr lang="en-US" sz="2000" b="1"/>
              <a:t>Informe (dados)</a:t>
            </a:r>
            <a:br>
              <a:rPr lang="en-US" sz="2000" b="1"/>
            </a:br>
            <a:r>
              <a:rPr lang="en-US" sz="1400"/>
              <a:t>Saúde, Finanças, etc.</a:t>
            </a:r>
            <a:endParaRPr lang="is-IS"/>
          </a:p>
          <a:p>
            <a:pPr algn="ctr">
              <a:lnSpc>
                <a:spcPct val="150000"/>
              </a:lnSpc>
            </a:pPr>
            <a:r>
              <a:rPr lang="is-IS" sz="2000" b="1"/>
              <a:t>Integre</a:t>
            </a:r>
            <a:r>
              <a:rPr lang="is-IS"/>
              <a:t/>
            </a:r>
            <a:br>
              <a:rPr lang="is-IS"/>
            </a:br>
            <a:r>
              <a:rPr lang="is-IS" sz="1400"/>
              <a:t>Apps, produtos, serviços, funções, etc.</a:t>
            </a:r>
          </a:p>
          <a:p>
            <a:pPr algn="ctr">
              <a:lnSpc>
                <a:spcPct val="150000"/>
              </a:lnSpc>
            </a:pPr>
            <a:r>
              <a:rPr lang="is-IS" sz="2000" b="1"/>
              <a:t>Economia compartilhada</a:t>
            </a:r>
          </a:p>
          <a:p>
            <a:pPr algn="ctr">
              <a:lnSpc>
                <a:spcPct val="150000"/>
              </a:lnSpc>
            </a:pPr>
            <a:r>
              <a:rPr lang="is-IS" sz="2000" b="1"/>
              <a:t>Conecte (IoT)</a:t>
            </a:r>
          </a:p>
          <a:p>
            <a:pPr algn="ctr">
              <a:lnSpc>
                <a:spcPct val="150000"/>
              </a:lnSpc>
            </a:pPr>
            <a:r>
              <a:rPr lang="is-IS" sz="2000" b="1"/>
              <a:t>Nichos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851" y="5196009"/>
            <a:ext cx="958411" cy="9584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38" y="5196009"/>
            <a:ext cx="958411" cy="9584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921" y="5196009"/>
            <a:ext cx="958411" cy="9584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604" y="5196009"/>
            <a:ext cx="1108309" cy="95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7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73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spc="-150" dirty="0" err="1">
                <a:solidFill>
                  <a:schemeClr val="accent1"/>
                </a:solidFill>
              </a:rPr>
              <a:t>Modelos</a:t>
            </a:r>
            <a:r>
              <a:rPr lang="en-US" sz="4800" b="1" cap="small" spc="-150" dirty="0">
                <a:solidFill>
                  <a:schemeClr val="accent1"/>
                </a:solidFill>
              </a:rPr>
              <a:t> de </a:t>
            </a:r>
            <a:r>
              <a:rPr lang="en-US" sz="4800" b="1" cap="small" spc="-150" dirty="0" err="1">
                <a:solidFill>
                  <a:schemeClr val="accent1"/>
                </a:solidFill>
              </a:rPr>
              <a:t>negócio</a:t>
            </a:r>
            <a:r>
              <a:rPr lang="en-US" sz="4800" b="1" cap="small" spc="-150" dirty="0">
                <a:solidFill>
                  <a:schemeClr val="accent1"/>
                </a:solidFill>
              </a:rPr>
              <a:t> mobile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8393" y="741244"/>
            <a:ext cx="4227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>
                <a:solidFill>
                  <a:schemeClr val="accent1">
                    <a:lumMod val="75000"/>
                  </a:schemeClr>
                </a:solidFill>
              </a:rPr>
              <a:t>Distribuição</a:t>
            </a:r>
            <a:r>
              <a:rPr lang="pt-BR" sz="2800"/>
              <a:t> &amp; </a:t>
            </a:r>
            <a:r>
              <a:rPr lang="pt-BR" sz="2800">
                <a:solidFill>
                  <a:srgbClr val="953735"/>
                </a:solidFill>
              </a:rPr>
              <a:t>Monetização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8387" y="1434132"/>
            <a:ext cx="8637487" cy="212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APP PAGO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pt-BR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Usuários pagam para baixar seu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</a:rPr>
              <a:t>App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APP GRÁTIS</a:t>
            </a:r>
          </a:p>
          <a:p>
            <a:pPr algn="ctr">
              <a:lnSpc>
                <a:spcPct val="130000"/>
              </a:lnSpc>
            </a:pPr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Usuários não tem nenhum custo para baixar ou utilizar seu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</a:rPr>
              <a:t>App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FREEMIUM </a:t>
            </a:r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pt-BR" sz="1600" b="1" dirty="0" err="1">
                <a:solidFill>
                  <a:schemeClr val="accent1">
                    <a:lumMod val="75000"/>
                  </a:schemeClr>
                </a:solidFill>
              </a:rPr>
              <a:t>free</a:t>
            </a:r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pt-BR" sz="1600" b="1" dirty="0" err="1">
                <a:solidFill>
                  <a:schemeClr val="accent1">
                    <a:lumMod val="75000"/>
                  </a:schemeClr>
                </a:solidFill>
              </a:rPr>
              <a:t>premium</a:t>
            </a:r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Usuários não pagam pra baixar seu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</a:rPr>
              <a:t>App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, mas podem comprar bens virtuais dentro do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</a:rPr>
              <a:t>App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4069" y="3897201"/>
            <a:ext cx="8335863" cy="255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ANUNCIOS </a:t>
            </a:r>
            <a:r>
              <a:rPr lang="pt-BR" sz="1600" dirty="0" err="1">
                <a:solidFill>
                  <a:schemeClr val="accent2">
                    <a:lumMod val="75000"/>
                  </a:schemeClr>
                </a:solidFill>
              </a:rPr>
              <a:t>Apps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</a:rPr>
              <a:t> grátis ou pagos vendem espaços publicitários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TRIAL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</a:rPr>
              <a:t>Usuários não pagam para baixar mas tem uso limitado em funcionalidade ou tempo.</a:t>
            </a:r>
          </a:p>
          <a:p>
            <a:pPr>
              <a:lnSpc>
                <a:spcPct val="130000"/>
              </a:lnSpc>
            </a:pP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</a:rPr>
              <a:t>ASSINATURA 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</a:rPr>
              <a:t>Usuários não pagam para baixar mas compram conteúdo (semanal, mensal, anual)</a:t>
            </a:r>
            <a:endParaRPr lang="pt-BR" sz="16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SERVIÇOS 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</a:rPr>
              <a:t>Usuários não pagam para baixar mas compram serviços dentro do seu </a:t>
            </a:r>
            <a:r>
              <a:rPr lang="pt-BR" sz="1600" dirty="0" err="1">
                <a:solidFill>
                  <a:schemeClr val="accent2">
                    <a:lumMod val="75000"/>
                  </a:schemeClr>
                </a:solidFill>
              </a:rPr>
              <a:t>App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PRODUTOS </a:t>
            </a:r>
            <a:r>
              <a:rPr lang="pt-BR" sz="1600" dirty="0" err="1">
                <a:solidFill>
                  <a:schemeClr val="accent2">
                    <a:lumMod val="75000"/>
                  </a:schemeClr>
                </a:solidFill>
              </a:rPr>
              <a:t>App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</a:rPr>
              <a:t> grátis com compra de itens físicos dentro do </a:t>
            </a:r>
            <a:r>
              <a:rPr lang="pt-BR" sz="1600" dirty="0" err="1">
                <a:solidFill>
                  <a:schemeClr val="accent2">
                    <a:lumMod val="75000"/>
                  </a:schemeClr>
                </a:solidFill>
              </a:rPr>
              <a:t>App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pt-BR" sz="1600" dirty="0" err="1">
                <a:solidFill>
                  <a:schemeClr val="accent2">
                    <a:lumMod val="75000"/>
                  </a:schemeClr>
                </a:solidFill>
              </a:rPr>
              <a:t>mCommerce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PATROCÍNIO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1600" dirty="0" err="1">
                <a:solidFill>
                  <a:schemeClr val="accent2">
                    <a:lumMod val="75000"/>
                  </a:schemeClr>
                </a:solidFill>
              </a:rPr>
              <a:t>App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</a:rPr>
              <a:t> grátis com nome ou personagem de uma marca, por exemplo.</a:t>
            </a:r>
          </a:p>
          <a:p>
            <a:pPr>
              <a:lnSpc>
                <a:spcPct val="130000"/>
              </a:lnSpc>
            </a:pP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RECOPENSAS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App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grátis que oferece benefícios aos usuários em troca de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infos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961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smtClean="0">
                <a:solidFill>
                  <a:schemeClr val="accent1"/>
                </a:solidFill>
              </a:rPr>
              <a:t>&lt;app&gt;</a:t>
            </a:r>
            <a:r>
              <a:rPr lang="en-US" sz="4800" b="1" cap="small" dirty="0" err="1" smtClean="0">
                <a:solidFill>
                  <a:schemeClr val="accent1"/>
                </a:solidFill>
              </a:rPr>
              <a:t>como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</a:t>
            </a:r>
            <a:r>
              <a:rPr lang="en-US" sz="4800" b="1" cap="small" dirty="0" err="1" smtClean="0">
                <a:solidFill>
                  <a:schemeClr val="accent1"/>
                </a:solidFill>
              </a:rPr>
              <a:t>faz</a:t>
            </a:r>
            <a:r>
              <a:rPr lang="en-US" sz="2800" b="1" cap="small" dirty="0" smtClean="0">
                <a:solidFill>
                  <a:schemeClr val="accent1"/>
                </a:solidFill>
              </a:rPr>
              <a:t>&lt;/app&gt;</a:t>
            </a:r>
            <a:endParaRPr lang="en-US" sz="2800" b="1" cap="small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373" y="824500"/>
            <a:ext cx="47356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Como </a:t>
            </a:r>
            <a:r>
              <a:rPr lang="en-US" sz="2800" dirty="0" err="1" smtClean="0"/>
              <a:t>desenvolver</a:t>
            </a:r>
            <a:r>
              <a:rPr lang="en-US" sz="2800" dirty="0" smtClean="0"/>
              <a:t> um</a:t>
            </a:r>
          </a:p>
          <a:p>
            <a:r>
              <a:rPr lang="en-US" sz="3600" dirty="0" smtClean="0"/>
              <a:t>APLICATIVO MOBILE?</a:t>
            </a:r>
            <a:endParaRPr lang="en-US" sz="3600" dirty="0"/>
          </a:p>
        </p:txBody>
      </p:sp>
      <p:pic>
        <p:nvPicPr>
          <p:cNvPr id="4" name="Picture 3" descr="aplicativ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404"/>
            <a:ext cx="9144000" cy="36703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44468169"/>
              </p:ext>
            </p:extLst>
          </p:nvPr>
        </p:nvGraphicFramePr>
        <p:xfrm>
          <a:off x="558801" y="1689100"/>
          <a:ext cx="8140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751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373" y="824500"/>
            <a:ext cx="47356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Para </a:t>
            </a:r>
            <a:r>
              <a:rPr lang="en-US" sz="2800" dirty="0" err="1" smtClean="0"/>
              <a:t>cada</a:t>
            </a:r>
            <a:r>
              <a:rPr lang="en-US" sz="2800" dirty="0" smtClean="0"/>
              <a:t> </a:t>
            </a:r>
            <a:r>
              <a:rPr lang="en-US" sz="2800" dirty="0" err="1" smtClean="0"/>
              <a:t>plataforma</a:t>
            </a:r>
            <a:r>
              <a:rPr lang="en-US" sz="2800" dirty="0" smtClean="0"/>
              <a:t> um</a:t>
            </a:r>
          </a:p>
          <a:p>
            <a:r>
              <a:rPr lang="en-US" sz="3600" dirty="0" smtClean="0"/>
              <a:t>APLICATIVO MOBILE?</a:t>
            </a:r>
            <a:endParaRPr lang="en-US" sz="3600" dirty="0"/>
          </a:p>
        </p:txBody>
      </p:sp>
      <p:pic>
        <p:nvPicPr>
          <p:cNvPr id="4" name="Picture 3" descr="aplicativ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404"/>
            <a:ext cx="91440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260600"/>
            <a:ext cx="6832600" cy="19177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79487" y="4565458"/>
            <a:ext cx="8819739" cy="706241"/>
            <a:chOff x="-2006600" y="4469250"/>
            <a:chExt cx="14013903" cy="112216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006600" y="4472475"/>
              <a:ext cx="3302000" cy="111571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4005" y="4469250"/>
              <a:ext cx="3302000" cy="112216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4610" y="4522332"/>
              <a:ext cx="3302000" cy="1016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25216" y="4522332"/>
              <a:ext cx="3782087" cy="1016000"/>
            </a:xfrm>
            <a:prstGeom prst="rect">
              <a:avLst/>
            </a:prstGeom>
          </p:spPr>
        </p:pic>
      </p:grpSp>
      <p:sp>
        <p:nvSpPr>
          <p:cNvPr id="15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smtClean="0">
                <a:solidFill>
                  <a:schemeClr val="accent1"/>
                </a:solidFill>
              </a:rPr>
              <a:t>&lt;app&gt;</a:t>
            </a:r>
            <a:r>
              <a:rPr lang="en-US" sz="4800" b="1" cap="small" dirty="0" err="1" smtClean="0">
                <a:solidFill>
                  <a:schemeClr val="accent1"/>
                </a:solidFill>
              </a:rPr>
              <a:t>como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</a:t>
            </a:r>
            <a:r>
              <a:rPr lang="en-US" sz="4800" b="1" cap="small" dirty="0" err="1" smtClean="0">
                <a:solidFill>
                  <a:schemeClr val="accent1"/>
                </a:solidFill>
              </a:rPr>
              <a:t>faz</a:t>
            </a:r>
            <a:r>
              <a:rPr lang="en-US" sz="2800" b="1" cap="small" dirty="0" smtClean="0">
                <a:solidFill>
                  <a:schemeClr val="accent1"/>
                </a:solidFill>
              </a:rPr>
              <a:t>&lt;/app&gt;</a:t>
            </a:r>
            <a:endParaRPr lang="en-US" sz="2800" b="1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372" y="824500"/>
            <a:ext cx="84576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Aplicativo</a:t>
            </a:r>
            <a:r>
              <a:rPr lang="en-US" sz="2800" dirty="0" smtClean="0"/>
              <a:t> Mobile</a:t>
            </a:r>
          </a:p>
          <a:p>
            <a:r>
              <a:rPr lang="en-US" sz="3600" dirty="0" smtClean="0"/>
              <a:t>DESENVOLVIMENTO</a:t>
            </a:r>
            <a:endParaRPr lang="en-US" sz="3600" dirty="0"/>
          </a:p>
        </p:txBody>
      </p:sp>
      <p:pic>
        <p:nvPicPr>
          <p:cNvPr id="15" name="Picture 14" descr="aplicativ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404"/>
            <a:ext cx="9144000" cy="3670300"/>
          </a:xfrm>
          <a:prstGeom prst="rect">
            <a:avLst/>
          </a:prstGeom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411429060"/>
              </p:ext>
            </p:extLst>
          </p:nvPr>
        </p:nvGraphicFramePr>
        <p:xfrm>
          <a:off x="2210373" y="2100217"/>
          <a:ext cx="5372100" cy="71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r="77509" b="18543"/>
          <a:stretch/>
        </p:blipFill>
        <p:spPr>
          <a:xfrm>
            <a:off x="7811073" y="2062672"/>
            <a:ext cx="792265" cy="8053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/>
          <a:srcRect l="25465" r="52044" b="18543"/>
          <a:stretch/>
        </p:blipFill>
        <p:spPr>
          <a:xfrm>
            <a:off x="7811073" y="2868032"/>
            <a:ext cx="792265" cy="805360"/>
          </a:xfrm>
          <a:prstGeom prst="rect">
            <a:avLst/>
          </a:prstGeom>
        </p:spPr>
      </p:pic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137169229"/>
              </p:ext>
            </p:extLst>
          </p:nvPr>
        </p:nvGraphicFramePr>
        <p:xfrm>
          <a:off x="2210373" y="2898868"/>
          <a:ext cx="5372100" cy="71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2" name="Rectangle 21"/>
          <p:cNvSpPr/>
          <p:nvPr/>
        </p:nvSpPr>
        <p:spPr>
          <a:xfrm>
            <a:off x="165100" y="2429342"/>
            <a:ext cx="1739900" cy="7362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224BA0"/>
                </a:solidFill>
              </a:rPr>
              <a:t>NATIVO</a:t>
            </a:r>
            <a:endParaRPr lang="en-US" sz="3200" dirty="0">
              <a:solidFill>
                <a:srgbClr val="224BA0"/>
              </a:solidFill>
            </a:endParaRPr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2701866133"/>
              </p:ext>
            </p:extLst>
          </p:nvPr>
        </p:nvGraphicFramePr>
        <p:xfrm>
          <a:off x="2210373" y="3568700"/>
          <a:ext cx="6959027" cy="2238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77509" b="18543"/>
          <a:stretch/>
        </p:blipFill>
        <p:spPr>
          <a:xfrm>
            <a:off x="7811073" y="3856549"/>
            <a:ext cx="792265" cy="805360"/>
          </a:xfrm>
          <a:prstGeom prst="rect">
            <a:avLst/>
          </a:prstGeom>
          <a:noFill/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5465" r="52044" b="18543"/>
          <a:stretch/>
        </p:blipFill>
        <p:spPr>
          <a:xfrm>
            <a:off x="7811073" y="4650218"/>
            <a:ext cx="792265" cy="80536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65100" y="4282105"/>
            <a:ext cx="1739900" cy="7362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7A6696"/>
                </a:solidFill>
              </a:rPr>
              <a:t>HÍBRIDO</a:t>
            </a:r>
            <a:endParaRPr lang="en-US" sz="3200" dirty="0">
              <a:solidFill>
                <a:srgbClr val="7A6696"/>
              </a:solidFill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smtClean="0">
                <a:solidFill>
                  <a:schemeClr val="accent1"/>
                </a:solidFill>
              </a:rPr>
              <a:t>&lt;app&gt;</a:t>
            </a:r>
            <a:r>
              <a:rPr lang="en-US" sz="4800" b="1" cap="small" dirty="0" err="1" smtClean="0">
                <a:solidFill>
                  <a:schemeClr val="accent1"/>
                </a:solidFill>
              </a:rPr>
              <a:t>como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</a:t>
            </a:r>
            <a:r>
              <a:rPr lang="en-US" sz="4800" b="1" cap="small" dirty="0" err="1" smtClean="0">
                <a:solidFill>
                  <a:schemeClr val="accent1"/>
                </a:solidFill>
              </a:rPr>
              <a:t>faz</a:t>
            </a:r>
            <a:r>
              <a:rPr lang="en-US" sz="2800" b="1" cap="small" dirty="0" smtClean="0">
                <a:solidFill>
                  <a:schemeClr val="accent1"/>
                </a:solidFill>
              </a:rPr>
              <a:t>&lt;/app&gt;</a:t>
            </a:r>
            <a:endParaRPr lang="en-US" sz="2800" b="1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20" grpId="0">
        <p:bldAsOne/>
      </p:bldGraphic>
      <p:bldP spid="22" grpId="0" animBg="1"/>
      <p:bldGraphic spid="23" grpId="0">
        <p:bldAsOne/>
      </p:bldGraphic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372" y="824500"/>
            <a:ext cx="8140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Aplicativo</a:t>
            </a:r>
            <a:r>
              <a:rPr lang="en-US" sz="2800" dirty="0" smtClean="0"/>
              <a:t> Mobile</a:t>
            </a:r>
          </a:p>
        </p:txBody>
      </p:sp>
      <p:pic>
        <p:nvPicPr>
          <p:cNvPr id="6" name="Picture 5" descr="nativo_vs_hibrid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41451"/>
            <a:ext cx="6654801" cy="43212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30400" y="1432875"/>
            <a:ext cx="14949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NATIVO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554295" y="1432875"/>
            <a:ext cx="16173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HÍBRIDO</a:t>
            </a:r>
            <a:endParaRPr lang="en-US" sz="3200" dirty="0"/>
          </a:p>
        </p:txBody>
      </p:sp>
      <p:sp>
        <p:nvSpPr>
          <p:cNvPr id="9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 smtClean="0">
                <a:solidFill>
                  <a:schemeClr val="accent1"/>
                </a:solidFill>
              </a:rPr>
              <a:t>&lt;app&gt;</a:t>
            </a:r>
            <a:r>
              <a:rPr lang="en-US" sz="4800" b="1" cap="small" dirty="0" err="1" smtClean="0">
                <a:solidFill>
                  <a:schemeClr val="accent1"/>
                </a:solidFill>
              </a:rPr>
              <a:t>como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</a:t>
            </a:r>
            <a:r>
              <a:rPr lang="en-US" sz="4800" b="1" cap="small" dirty="0" err="1" smtClean="0">
                <a:solidFill>
                  <a:schemeClr val="accent1"/>
                </a:solidFill>
              </a:rPr>
              <a:t>faz</a:t>
            </a:r>
            <a:r>
              <a:rPr lang="en-US" sz="2800" b="1" cap="small" dirty="0" smtClean="0">
                <a:solidFill>
                  <a:schemeClr val="accent1"/>
                </a:solidFill>
              </a:rPr>
              <a:t>&lt;/app&gt;</a:t>
            </a:r>
            <a:endParaRPr lang="en-US" sz="2800" b="1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8386" y="1126890"/>
            <a:ext cx="85708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ALCANCE ENGAJADO E DIFUNDIDO</a:t>
            </a:r>
            <a:endParaRPr lang="en-US" sz="2800" b="1" dirty="0"/>
          </a:p>
          <a:p>
            <a:pPr algn="ctr"/>
            <a:endParaRPr lang="en-US" sz="2800" dirty="0"/>
          </a:p>
          <a:p>
            <a:pPr algn="ctr"/>
            <a:r>
              <a:rPr lang="en-US" sz="2000" dirty="0"/>
              <a:t>Em média o brasileiro checa o smartphone</a:t>
            </a:r>
            <a:r>
              <a:rPr lang="en-US" sz="2000" b="1" dirty="0"/>
              <a:t> 78 vezes por dia.</a:t>
            </a:r>
          </a:p>
          <a:p>
            <a:pPr algn="ctr"/>
            <a:endParaRPr lang="en-US" sz="2000" dirty="0"/>
          </a:p>
          <a:p>
            <a:pPr algn="ctr"/>
            <a:r>
              <a:rPr lang="en-US" sz="2800" dirty="0"/>
              <a:t>Mulheres = 89</a:t>
            </a:r>
          </a:p>
          <a:p>
            <a:pPr algn="ctr"/>
            <a:r>
              <a:rPr lang="en-US" sz="2800" dirty="0"/>
              <a:t>Homens = 69</a:t>
            </a:r>
          </a:p>
          <a:p>
            <a:pPr algn="ctr"/>
            <a:r>
              <a:rPr lang="en-US" sz="2800" dirty="0"/>
              <a:t>Jovens* = 101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57% 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checam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em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menos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de 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</a:rPr>
              <a:t>cinco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minutos após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acordarem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algn="ctr"/>
            <a:endParaRPr lang="en-US" sz="24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pt-BR" dirty="0"/>
              <a:t>A atividade priorizada por 33% daqueles que checam seu smartphone logo pela manhã é navegar pelas </a:t>
            </a:r>
            <a:r>
              <a:rPr lang="pt-BR" b="1" dirty="0"/>
              <a:t>redes sociais</a:t>
            </a:r>
            <a:r>
              <a:rPr lang="pt-BR" dirty="0"/>
              <a:t>.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62429" y="6134192"/>
            <a:ext cx="370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Fonte: Global Mobile Consumer Survey, Deloitte</a:t>
            </a:r>
          </a:p>
          <a:p>
            <a:r>
              <a:rPr lang="en-US" sz="1400" dirty="0"/>
              <a:t>*</a:t>
            </a:r>
            <a:r>
              <a:rPr lang="en-US" sz="1400" dirty="0" err="1"/>
              <a:t>idade</a:t>
            </a:r>
            <a:r>
              <a:rPr lang="en-US" sz="1400" dirty="0"/>
              <a:t> entre 18 e  24 </a:t>
            </a:r>
            <a:r>
              <a:rPr lang="en-US" sz="1400" dirty="0" err="1"/>
              <a:t>anos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54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3838" y="699461"/>
            <a:ext cx="68763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Geotargeting</a:t>
            </a:r>
          </a:p>
          <a:p>
            <a:pPr algn="ctr"/>
            <a:r>
              <a:rPr lang="en-US"/>
              <a:t>Oferecer a solução certa na língua certa pra pessoa certa no lugar certo</a:t>
            </a:r>
            <a:br>
              <a:rPr lang="en-US"/>
            </a:br>
            <a:r>
              <a:rPr lang="en-US" sz="1400"/>
              <a:t>Localize seu consumidor pelo CEP, Cidade, Estado, País, Rua, Metrô, 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9204"/>
          <a:stretch/>
        </p:blipFill>
        <p:spPr>
          <a:xfrm>
            <a:off x="203200" y="1951943"/>
            <a:ext cx="4537741" cy="342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2222"/>
          <a:stretch/>
        </p:blipFill>
        <p:spPr>
          <a:xfrm>
            <a:off x="4807468" y="1943591"/>
            <a:ext cx="4084749" cy="34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6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smtClean="0">
                <a:solidFill>
                  <a:schemeClr val="accent1"/>
                </a:solidFill>
              </a:rPr>
              <a:t>Mercado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7084" y="642078"/>
            <a:ext cx="344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Uso de celulares no Brasil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45306" y="5575405"/>
            <a:ext cx="46533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Dispositivos</a:t>
            </a:r>
            <a:r>
              <a:rPr lang="en-US" dirty="0"/>
              <a:t> mobile </a:t>
            </a:r>
            <a:r>
              <a:rPr lang="en-US" dirty="0" err="1"/>
              <a:t>correspondem</a:t>
            </a:r>
            <a:r>
              <a:rPr lang="en-US" dirty="0"/>
              <a:t> a 63% do total de tempo </a:t>
            </a:r>
            <a:r>
              <a:rPr lang="en-US" dirty="0" err="1"/>
              <a:t>gasto</a:t>
            </a:r>
            <a:r>
              <a:rPr lang="en-US" dirty="0"/>
              <a:t> no digital no </a:t>
            </a:r>
            <a:r>
              <a:rPr lang="en-US" dirty="0" err="1" smtClean="0"/>
              <a:t>Brasil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smtClean="0"/>
              <a:t>Fonte</a:t>
            </a:r>
            <a:r>
              <a:rPr lang="en-US" sz="1400" dirty="0"/>
              <a:t>: </a:t>
            </a:r>
            <a:r>
              <a:rPr lang="en-US" sz="1400" dirty="0" smtClean="0"/>
              <a:t>ComScore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56" y="1480634"/>
            <a:ext cx="7466088" cy="1852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99" y="3393677"/>
            <a:ext cx="7504802" cy="192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58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42" t="31546" r="6709" b="31955"/>
          <a:stretch/>
        </p:blipFill>
        <p:spPr>
          <a:xfrm>
            <a:off x="853532" y="1280583"/>
            <a:ext cx="7436936" cy="4402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041" y="699461"/>
            <a:ext cx="21339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Geotargeting</a:t>
            </a:r>
          </a:p>
          <a:p>
            <a:pPr algn="ctr"/>
            <a:r>
              <a:rPr lang="en-US"/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197408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041" y="699461"/>
            <a:ext cx="21339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Geotargeting</a:t>
            </a:r>
          </a:p>
          <a:p>
            <a:pPr algn="ctr"/>
            <a:r>
              <a:rPr lang="en-US"/>
              <a:t>Insta / Facebook Ads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pic>
        <p:nvPicPr>
          <p:cNvPr id="5" name="Picture 4" descr="Captura de tela 2016-09-19 17.59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81" y="1499679"/>
            <a:ext cx="6524862" cy="45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quivo 19-09-16 19 20 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6" b="49735"/>
          <a:stretch/>
        </p:blipFill>
        <p:spPr>
          <a:xfrm>
            <a:off x="256292" y="1299631"/>
            <a:ext cx="3241176" cy="21826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09563" y="699461"/>
            <a:ext cx="212487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Geotargeting</a:t>
            </a:r>
          </a:p>
          <a:p>
            <a:pPr algn="ctr"/>
            <a:r>
              <a:rPr lang="en-US"/>
              <a:t>Use e abuse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4101" r="8333" b="56984"/>
          <a:stretch/>
        </p:blipFill>
        <p:spPr>
          <a:xfrm>
            <a:off x="5848824" y="1299631"/>
            <a:ext cx="3024519" cy="2316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8836" b="50088"/>
          <a:stretch/>
        </p:blipFill>
        <p:spPr>
          <a:xfrm>
            <a:off x="256292" y="4399643"/>
            <a:ext cx="3858228" cy="1445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875" t="59259" r="3063" b="14771"/>
          <a:stretch/>
        </p:blipFill>
        <p:spPr>
          <a:xfrm>
            <a:off x="5848824" y="3994176"/>
            <a:ext cx="3024519" cy="185084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55316358"/>
              </p:ext>
            </p:extLst>
          </p:nvPr>
        </p:nvGraphicFramePr>
        <p:xfrm>
          <a:off x="2032000" y="1735667"/>
          <a:ext cx="5080000" cy="3386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9566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9563" y="699461"/>
            <a:ext cx="212487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Geotargeting</a:t>
            </a:r>
          </a:p>
          <a:p>
            <a:pPr algn="ctr"/>
            <a:r>
              <a:rPr lang="en-US"/>
              <a:t>Use e abuse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974" y="1953824"/>
            <a:ext cx="32311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Conteúdo</a:t>
            </a:r>
          </a:p>
          <a:p>
            <a:pPr marL="457200" indent="-457200">
              <a:buFont typeface="Arial"/>
              <a:buChar char="•"/>
            </a:pPr>
            <a:r>
              <a:rPr lang="en-US" sz="1600"/>
              <a:t>Línguas (e dialetos)</a:t>
            </a:r>
          </a:p>
          <a:p>
            <a:pPr marL="457200" indent="-457200">
              <a:buFont typeface="Arial"/>
              <a:buChar char="•"/>
            </a:pPr>
            <a:r>
              <a:rPr lang="en-US" sz="1600"/>
              <a:t>Mude o visual</a:t>
            </a:r>
          </a:p>
          <a:p>
            <a:pPr marL="457200" indent="-457200">
              <a:buFont typeface="Arial"/>
              <a:buChar char="•"/>
            </a:pPr>
            <a:r>
              <a:rPr lang="en-US" sz="1600"/>
              <a:t>Acerte na moeda</a:t>
            </a:r>
          </a:p>
          <a:p>
            <a:pPr marL="457200" indent="-457200">
              <a:buFont typeface="Arial"/>
              <a:buChar char="•"/>
            </a:pPr>
            <a:r>
              <a:rPr lang="en-US" sz="1600"/>
              <a:t>Frete grátis (ou Retire na loja)</a:t>
            </a:r>
          </a:p>
          <a:p>
            <a:pPr marL="457200" indent="-457200">
              <a:buFont typeface="Arial"/>
              <a:buChar char="•"/>
            </a:pPr>
            <a:r>
              <a:rPr lang="en-US" sz="1600"/>
              <a:t>Calcule o frete</a:t>
            </a:r>
          </a:p>
          <a:p>
            <a:pPr marL="457200" indent="-457200">
              <a:buFont typeface="Arial"/>
              <a:buChar char="•"/>
            </a:pPr>
            <a:r>
              <a:rPr lang="en-US" sz="1600"/>
              <a:t>Condições climáticas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00500" y="1992640"/>
            <a:ext cx="4868333" cy="19844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Eventos Geográficos</a:t>
            </a:r>
            <a:br>
              <a:rPr lang="en-US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Esportivos – Culturais – Atrações turisticas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Horário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Comece em um raio curto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Invista nas areas que convertem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813" y="4749608"/>
            <a:ext cx="34005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ANTI FRAUDE</a:t>
            </a:r>
          </a:p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Utilize a localização do usuário para idenficar possíveis fraudes e usuários fraudulentos.</a:t>
            </a:r>
            <a:endParaRPr lang="en-US" sz="28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5391" y="4749608"/>
            <a:ext cx="35275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TESTE DE FIDELIDADE</a:t>
            </a:r>
          </a:p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Crie um programa de fidelidade com seu consumidor: 10 check-ins ganha desconto.</a:t>
            </a:r>
          </a:p>
        </p:txBody>
      </p:sp>
    </p:spTree>
    <p:extLst>
      <p:ext uri="{BB962C8B-B14F-4D97-AF65-F5344CB8AC3E}">
        <p14:creationId xmlns:p14="http://schemas.microsoft.com/office/powerpoint/2010/main" val="4302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pic>
        <p:nvPicPr>
          <p:cNvPr id="3" name="Picture 2" descr="IMG_626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" y="1002621"/>
            <a:ext cx="8036560" cy="452763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181600" y="4450080"/>
            <a:ext cx="782320" cy="396240"/>
          </a:xfrm>
          <a:prstGeom prst="rightArrow">
            <a:avLst>
              <a:gd name="adj1" fmla="val 44872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3147" y="5689600"/>
            <a:ext cx="268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/>
              <a:t>Conteúdo geolocalizado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2189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2094" y="699461"/>
            <a:ext cx="2879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Geotargeting #sqn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91307" y="1246188"/>
            <a:ext cx="7761387" cy="4365625"/>
            <a:chOff x="444501" y="1746250"/>
            <a:chExt cx="7761387" cy="4365625"/>
          </a:xfrm>
        </p:grpSpPr>
        <p:pic>
          <p:nvPicPr>
            <p:cNvPr id="7" name="Picture 6" descr="IMG_947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01" y="1746250"/>
              <a:ext cx="2454436" cy="4365625"/>
            </a:xfrm>
            <a:prstGeom prst="rect">
              <a:avLst/>
            </a:prstGeom>
          </p:spPr>
        </p:pic>
        <p:pic>
          <p:nvPicPr>
            <p:cNvPr id="8" name="Picture 7" descr="IMG_948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577" y="1746250"/>
              <a:ext cx="2454436" cy="4365625"/>
            </a:xfrm>
            <a:prstGeom prst="rect">
              <a:avLst/>
            </a:prstGeom>
          </p:spPr>
        </p:pic>
        <p:pic>
          <p:nvPicPr>
            <p:cNvPr id="9" name="Picture 8" descr="IMG_948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452" y="1746250"/>
              <a:ext cx="2454436" cy="4365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32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050961" y="6338432"/>
            <a:ext cx="5042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www.youtube.com/watch?v=18UiDcdWTRU</a:t>
            </a:r>
            <a:endParaRPr lang="pt-B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123950"/>
            <a:ext cx="8105775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82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2975" y="699461"/>
            <a:ext cx="2058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Deep Linking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22637" y="1380835"/>
            <a:ext cx="3306618" cy="4130799"/>
            <a:chOff x="5622637" y="1380835"/>
            <a:chExt cx="3306618" cy="41307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12366"/>
            <a:stretch/>
          </p:blipFill>
          <p:spPr>
            <a:xfrm>
              <a:off x="5622637" y="1380835"/>
              <a:ext cx="3306618" cy="413079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31124" t="3119" r="31124" b="13060"/>
            <a:stretch/>
          </p:blipFill>
          <p:spPr>
            <a:xfrm rot="20013721" flipH="1">
              <a:off x="7416926" y="3059674"/>
              <a:ext cx="521186" cy="105488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8388" y="1395024"/>
            <a:ext cx="5134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Permite que você envie um link para dentro do seu aplicativo. Pode ser enviado para uma tela específica como carrinho, produto, evento, cadastro ou apenas abrir o App.</a:t>
            </a:r>
          </a:p>
          <a:p>
            <a:endParaRPr lang="en-US" sz="1600"/>
          </a:p>
          <a:p>
            <a:r>
              <a:rPr lang="en-US" sz="1600" b="1"/>
              <a:t>Link web</a:t>
            </a:r>
            <a:r>
              <a:rPr lang="en-US" sz="1400"/>
              <a:t> - Uniform Resource Locator (URL)</a:t>
            </a:r>
            <a:endParaRPr lang="en-US" sz="1600"/>
          </a:p>
          <a:p>
            <a:r>
              <a:rPr lang="en-US" sz="1600" u="sng"/>
              <a:t>http://www.suamarca.com.br/categoria/123</a:t>
            </a:r>
          </a:p>
          <a:p>
            <a:endParaRPr lang="en-US" sz="1600"/>
          </a:p>
          <a:p>
            <a:r>
              <a:rPr lang="en-US" sz="1600" b="1"/>
              <a:t>Deep Link</a:t>
            </a:r>
            <a:r>
              <a:rPr lang="en-US" sz="1400"/>
              <a:t> - Uniform Resource Identifier (URI)</a:t>
            </a:r>
            <a:endParaRPr lang="en-US" sz="1600"/>
          </a:p>
          <a:p>
            <a:r>
              <a:rPr lang="en-US" sz="1600" u="sng"/>
              <a:t>suamarca://categoria/123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612375"/>
              </p:ext>
            </p:extLst>
          </p:nvPr>
        </p:nvGraphicFramePr>
        <p:xfrm>
          <a:off x="232232" y="4294908"/>
          <a:ext cx="5171042" cy="144800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585521"/>
                <a:gridCol w="2585521"/>
              </a:tblGrid>
              <a:tr h="314572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Deep</a:t>
                      </a:r>
                      <a:r>
                        <a:rPr lang="en-US" sz="1500" baseline="0"/>
                        <a:t> Link</a:t>
                      </a:r>
                      <a:endParaRPr lang="en-US" sz="1500"/>
                    </a:p>
                  </a:txBody>
                  <a:tcPr marL="77566" marR="77566" marT="38783" marB="387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Ação</a:t>
                      </a:r>
                    </a:p>
                  </a:txBody>
                  <a:tcPr marL="77566" marR="77566" marT="38783" marB="38783" anchor="ctr"/>
                </a:tc>
              </a:tr>
              <a:tr h="314572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seuappmaravilhoso://</a:t>
                      </a:r>
                    </a:p>
                  </a:txBody>
                  <a:tcPr marL="77566" marR="77566" marT="38783" marB="3878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Abre</a:t>
                      </a:r>
                      <a:r>
                        <a:rPr lang="en-US" sz="1400" baseline="0"/>
                        <a:t> o aplicativo</a:t>
                      </a:r>
                      <a:endParaRPr lang="en-US" sz="1400"/>
                    </a:p>
                  </a:txBody>
                  <a:tcPr marL="77566" marR="77566" marT="38783" marB="38783" anchor="ctr"/>
                </a:tc>
              </a:tr>
              <a:tr h="314572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sualoja://carrinho</a:t>
                      </a:r>
                    </a:p>
                  </a:txBody>
                  <a:tcPr marL="77566" marR="77566" marT="38783" marB="3878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Abre o aplicativo</a:t>
                      </a:r>
                      <a:r>
                        <a:rPr lang="en-US" sz="1400" baseline="0"/>
                        <a:t> na tela Carrinho</a:t>
                      </a:r>
                      <a:endParaRPr lang="en-US" sz="1400"/>
                    </a:p>
                  </a:txBody>
                  <a:tcPr marL="77566" marR="77566" marT="38783" marB="38783" anchor="ctr"/>
                </a:tc>
              </a:tr>
              <a:tr h="314572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sualoja://produto/bola-sinuca</a:t>
                      </a:r>
                    </a:p>
                  </a:txBody>
                  <a:tcPr marL="77566" marR="77566" marT="38783" marB="3878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Abre o aplicativo na tela do produto</a:t>
                      </a:r>
                      <a:r>
                        <a:rPr lang="en-US" sz="1400" baseline="0"/>
                        <a:t> “Bola Sinuca”</a:t>
                      </a:r>
                      <a:endParaRPr lang="en-US" sz="1400"/>
                    </a:p>
                  </a:txBody>
                  <a:tcPr marL="77566" marR="77566" marT="38783" marB="38783"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04818" y="379845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Exemplos mCommerce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9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2063" y="699461"/>
            <a:ext cx="3059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Como se comunicar</a:t>
            </a:r>
            <a:endParaRPr lang="en-US" sz="1400"/>
          </a:p>
        </p:txBody>
      </p:sp>
      <p:pic>
        <p:nvPicPr>
          <p:cNvPr id="18" name="Picture 17" descr="IMG_624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"/>
          <a:stretch/>
        </p:blipFill>
        <p:spPr>
          <a:xfrm>
            <a:off x="4857956" y="1409052"/>
            <a:ext cx="2816673" cy="4755949"/>
          </a:xfrm>
          <a:prstGeom prst="rect">
            <a:avLst/>
          </a:prstGeom>
        </p:spPr>
      </p:pic>
      <p:pic>
        <p:nvPicPr>
          <p:cNvPr id="19" name="Picture 18" descr="IMG_624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"/>
          <a:stretch/>
        </p:blipFill>
        <p:spPr>
          <a:xfrm>
            <a:off x="1798079" y="1360322"/>
            <a:ext cx="2816673" cy="48046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38228" y="3075057"/>
            <a:ext cx="1033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Banners</a:t>
            </a:r>
            <a:br>
              <a:rPr lang="en-US" sz="2000"/>
            </a:br>
            <a:r>
              <a:rPr lang="en-US" sz="2000"/>
              <a:t>Web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2448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537" y="5792026"/>
            <a:ext cx="1031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Banners</a:t>
            </a:r>
          </a:p>
          <a:p>
            <a:r>
              <a:rPr lang="en-US" sz="2000" dirty="0" smtClean="0"/>
              <a:t>In-App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2063" y="699461"/>
            <a:ext cx="3059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Como se comunicar</a:t>
            </a:r>
            <a:endParaRPr lang="en-US" sz="1400"/>
          </a:p>
        </p:txBody>
      </p:sp>
      <p:grpSp>
        <p:nvGrpSpPr>
          <p:cNvPr id="3" name="Grupo 2"/>
          <p:cNvGrpSpPr/>
          <p:nvPr/>
        </p:nvGrpSpPr>
        <p:grpSpPr>
          <a:xfrm>
            <a:off x="1926730" y="1222680"/>
            <a:ext cx="5290540" cy="5338007"/>
            <a:chOff x="2179206" y="1222681"/>
            <a:chExt cx="4445001" cy="4484882"/>
          </a:xfrm>
        </p:grpSpPr>
        <p:pic>
          <p:nvPicPr>
            <p:cNvPr id="10" name="Picture 9" descr="Captura de tela 2017-06-24 11.55.2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2" t="38889" r="56486" b="29445"/>
            <a:stretch/>
          </p:blipFill>
          <p:spPr>
            <a:xfrm>
              <a:off x="2179206" y="1222681"/>
              <a:ext cx="4445001" cy="2242441"/>
            </a:xfrm>
            <a:prstGeom prst="rect">
              <a:avLst/>
            </a:prstGeom>
          </p:spPr>
        </p:pic>
        <p:pic>
          <p:nvPicPr>
            <p:cNvPr id="6" name="Picture 9" descr="Captura de tela 2017-06-24 11.55.2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27" t="38889" r="18229" b="29445"/>
            <a:stretch/>
          </p:blipFill>
          <p:spPr>
            <a:xfrm>
              <a:off x="2234370" y="3465122"/>
              <a:ext cx="4389837" cy="224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478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smtClean="0">
                <a:solidFill>
                  <a:schemeClr val="accent1"/>
                </a:solidFill>
              </a:rPr>
              <a:t>Mercado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3962" y="819693"/>
            <a:ext cx="643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Sistemas Operacionais NO BRASIL</a:t>
            </a:r>
          </a:p>
          <a:p>
            <a:pPr algn="ctr"/>
            <a:r>
              <a:rPr lang="en-US" sz="2400"/>
              <a:t>Qual é o sistema operacional do seu smartphone?</a:t>
            </a:r>
            <a:endParaRPr lang="en-US" sz="2400" b="1"/>
          </a:p>
        </p:txBody>
      </p:sp>
      <p:sp>
        <p:nvSpPr>
          <p:cNvPr id="10" name="TextBox 9"/>
          <p:cNvSpPr txBox="1"/>
          <p:nvPr/>
        </p:nvSpPr>
        <p:spPr>
          <a:xfrm>
            <a:off x="357912" y="6019725"/>
            <a:ext cx="6511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Fonte: Mobile Time / Opinion </a:t>
            </a:r>
            <a:r>
              <a:rPr lang="en-US" sz="1000" dirty="0" smtClean="0"/>
              <a:t>Box – Jun/17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57" y="1803400"/>
            <a:ext cx="8755087" cy="397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88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2063" y="699461"/>
            <a:ext cx="3059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Como se comunicar</a:t>
            </a:r>
            <a:endParaRPr lang="en-US" sz="1400"/>
          </a:p>
        </p:txBody>
      </p:sp>
      <p:pic>
        <p:nvPicPr>
          <p:cNvPr id="5" name="Picture 4" descr="IMG_626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5" y="1266340"/>
            <a:ext cx="2498665" cy="4435129"/>
          </a:xfrm>
          <a:prstGeom prst="rect">
            <a:avLst/>
          </a:prstGeom>
        </p:spPr>
      </p:pic>
      <p:pic>
        <p:nvPicPr>
          <p:cNvPr id="6" name="Picture 5" descr="IMG_625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/>
          <a:stretch/>
        </p:blipFill>
        <p:spPr>
          <a:xfrm>
            <a:off x="3322668" y="1266339"/>
            <a:ext cx="2584304" cy="4435130"/>
          </a:xfrm>
          <a:prstGeom prst="rect">
            <a:avLst/>
          </a:prstGeom>
        </p:spPr>
      </p:pic>
      <p:pic>
        <p:nvPicPr>
          <p:cNvPr id="7" name="Picture 6" descr="IMG_624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"/>
          <a:stretch/>
        </p:blipFill>
        <p:spPr>
          <a:xfrm>
            <a:off x="353581" y="1266340"/>
            <a:ext cx="2584304" cy="44351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537" y="5792026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Banners In-App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7074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2063" y="699461"/>
            <a:ext cx="3059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Como se comunicar</a:t>
            </a:r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398238" y="5792026"/>
            <a:ext cx="1774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Banners Nativo</a:t>
            </a:r>
            <a:endParaRPr lang="en-US" sz="1100"/>
          </a:p>
        </p:txBody>
      </p:sp>
      <p:pic>
        <p:nvPicPr>
          <p:cNvPr id="4" name="Picture 3" descr="IMG_06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/>
          <a:stretch/>
        </p:blipFill>
        <p:spPr>
          <a:xfrm>
            <a:off x="3133942" y="1222682"/>
            <a:ext cx="2876116" cy="49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469" y="5871401"/>
            <a:ext cx="3734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Banner Interstitial de recompença</a:t>
            </a:r>
            <a:endParaRPr lang="en-US" sz="1100"/>
          </a:p>
        </p:txBody>
      </p:sp>
      <p:pic>
        <p:nvPicPr>
          <p:cNvPr id="5" name="Picture 4" descr="IMG_999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5" y="850188"/>
            <a:ext cx="2792611" cy="496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2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949" y="6077465"/>
            <a:ext cx="486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Banner Interstitial </a:t>
            </a:r>
            <a:r>
              <a:rPr lang="en-US" sz="2000" dirty="0" smtClean="0"/>
              <a:t>de </a:t>
            </a:r>
            <a:r>
              <a:rPr lang="en-US" sz="2000" dirty="0" err="1" smtClean="0"/>
              <a:t>recompença</a:t>
            </a:r>
            <a:r>
              <a:rPr lang="en-US" sz="2000" dirty="0" smtClean="0"/>
              <a:t> com </a:t>
            </a:r>
            <a:r>
              <a:rPr lang="en-US" sz="2000" dirty="0" err="1" smtClean="0"/>
              <a:t>vídeo</a:t>
            </a:r>
            <a:endParaRPr lang="en-US" sz="1100" dirty="0"/>
          </a:p>
        </p:txBody>
      </p:sp>
      <p:grpSp>
        <p:nvGrpSpPr>
          <p:cNvPr id="6" name="Group 5"/>
          <p:cNvGrpSpPr/>
          <p:nvPr/>
        </p:nvGrpSpPr>
        <p:grpSpPr>
          <a:xfrm>
            <a:off x="1444241" y="735747"/>
            <a:ext cx="6255518" cy="5085039"/>
            <a:chOff x="1222375" y="735747"/>
            <a:chExt cx="6255518" cy="5085039"/>
          </a:xfrm>
        </p:grpSpPr>
        <p:pic>
          <p:nvPicPr>
            <p:cNvPr id="3" name="Picture 2" descr="IMG_002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375" y="735747"/>
              <a:ext cx="2858905" cy="5085039"/>
            </a:xfrm>
            <a:prstGeom prst="rect">
              <a:avLst/>
            </a:prstGeom>
          </p:spPr>
        </p:pic>
        <p:pic>
          <p:nvPicPr>
            <p:cNvPr id="4" name="Picture 3" descr="IMG_002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988" y="735747"/>
              <a:ext cx="2858905" cy="5085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7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2063" y="699461"/>
            <a:ext cx="3059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Como se comunicar</a:t>
            </a:r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391537" y="5792026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Banners In-App</a:t>
            </a:r>
            <a:endParaRPr lang="en-US" sz="1100"/>
          </a:p>
        </p:txBody>
      </p:sp>
      <p:pic>
        <p:nvPicPr>
          <p:cNvPr id="8" name="Picture 7" descr="IMG_62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/>
          <a:stretch/>
        </p:blipFill>
        <p:spPr>
          <a:xfrm>
            <a:off x="3322668" y="1266340"/>
            <a:ext cx="2584303" cy="4435129"/>
          </a:xfrm>
          <a:prstGeom prst="rect">
            <a:avLst/>
          </a:prstGeom>
        </p:spPr>
      </p:pic>
      <p:pic>
        <p:nvPicPr>
          <p:cNvPr id="10" name="Picture 9" descr="IMG_625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/>
          <a:stretch/>
        </p:blipFill>
        <p:spPr>
          <a:xfrm>
            <a:off x="353581" y="1266340"/>
            <a:ext cx="2584303" cy="4435129"/>
          </a:xfrm>
          <a:prstGeom prst="rect">
            <a:avLst/>
          </a:prstGeom>
        </p:spPr>
      </p:pic>
      <p:pic>
        <p:nvPicPr>
          <p:cNvPr id="11" name="Picture 10" descr="Arquivo 19-09-16 19 20 4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/>
          <a:stretch/>
        </p:blipFill>
        <p:spPr>
          <a:xfrm>
            <a:off x="6291755" y="1266340"/>
            <a:ext cx="2584955" cy="4435129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>
          <a:xfrm>
            <a:off x="4550726" y="2113643"/>
            <a:ext cx="1551214" cy="1551214"/>
          </a:xfrm>
          <a:prstGeom prst="noSmoking">
            <a:avLst>
              <a:gd name="adj" fmla="val 880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00340" y="824468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SQN</a:t>
            </a:r>
          </a:p>
        </p:txBody>
      </p:sp>
    </p:spTree>
    <p:extLst>
      <p:ext uri="{BB962C8B-B14F-4D97-AF65-F5344CB8AC3E}">
        <p14:creationId xmlns:p14="http://schemas.microsoft.com/office/powerpoint/2010/main" val="18231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pic>
        <p:nvPicPr>
          <p:cNvPr id="4" name="Picture 3" descr="IMG_05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76" y="743171"/>
            <a:ext cx="3020048" cy="5371659"/>
          </a:xfrm>
          <a:prstGeom prst="rect">
            <a:avLst/>
          </a:prstGeom>
        </p:spPr>
      </p:pic>
      <p:pic>
        <p:nvPicPr>
          <p:cNvPr id="6" name="Picture 5" descr="IMG_058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76" y="743171"/>
            <a:ext cx="3020048" cy="5371659"/>
          </a:xfrm>
          <a:prstGeom prst="rect">
            <a:avLst/>
          </a:prstGeom>
        </p:spPr>
      </p:pic>
      <p:pic>
        <p:nvPicPr>
          <p:cNvPr id="7" name="Picture 6" descr="IMG_058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76" y="743171"/>
            <a:ext cx="3020048" cy="5371659"/>
          </a:xfrm>
          <a:prstGeom prst="rect">
            <a:avLst/>
          </a:prstGeom>
        </p:spPr>
      </p:pic>
      <p:pic>
        <p:nvPicPr>
          <p:cNvPr id="8" name="Picture 7" descr="IMG_058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76" y="743171"/>
            <a:ext cx="3020048" cy="5371659"/>
          </a:xfrm>
          <a:prstGeom prst="rect">
            <a:avLst/>
          </a:prstGeom>
        </p:spPr>
      </p:pic>
      <p:pic>
        <p:nvPicPr>
          <p:cNvPr id="10" name="Picture 9" descr="IMG_058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76" y="743171"/>
            <a:ext cx="3020048" cy="5371659"/>
          </a:xfrm>
          <a:prstGeom prst="rect">
            <a:avLst/>
          </a:prstGeom>
        </p:spPr>
      </p:pic>
      <p:pic>
        <p:nvPicPr>
          <p:cNvPr id="11" name="Picture 10" descr="IMG_058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76" y="743171"/>
            <a:ext cx="3020048" cy="5371659"/>
          </a:xfrm>
          <a:prstGeom prst="rect">
            <a:avLst/>
          </a:prstGeom>
        </p:spPr>
      </p:pic>
      <p:pic>
        <p:nvPicPr>
          <p:cNvPr id="12" name="Picture 11" descr="IMG_057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76" y="743171"/>
            <a:ext cx="3020048" cy="5371659"/>
          </a:xfrm>
          <a:prstGeom prst="rect">
            <a:avLst/>
          </a:prstGeom>
        </p:spPr>
      </p:pic>
      <p:pic>
        <p:nvPicPr>
          <p:cNvPr id="14" name="Picture 13" descr="IMG_0578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76" y="743171"/>
            <a:ext cx="3020048" cy="53716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1537" y="5792026"/>
            <a:ext cx="142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Onboarding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4200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597" y="5792026"/>
            <a:ext cx="2662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Anúncio na loja de apps</a:t>
            </a:r>
            <a:endParaRPr lang="en-US" sz="1100"/>
          </a:p>
        </p:txBody>
      </p:sp>
      <p:pic>
        <p:nvPicPr>
          <p:cNvPr id="8" name="Picture 7" descr="Captura de tela 2017-06-24 11.28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0" b="2164"/>
          <a:stretch/>
        </p:blipFill>
        <p:spPr>
          <a:xfrm>
            <a:off x="826575" y="869596"/>
            <a:ext cx="3585601" cy="4922430"/>
          </a:xfrm>
          <a:prstGeom prst="rect">
            <a:avLst/>
          </a:prstGeom>
        </p:spPr>
      </p:pic>
      <p:pic>
        <p:nvPicPr>
          <p:cNvPr id="3" name="Picture 2" descr="app_store_ads.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8" r="24943"/>
          <a:stretch/>
        </p:blipFill>
        <p:spPr>
          <a:xfrm>
            <a:off x="4571007" y="869596"/>
            <a:ext cx="2768868" cy="49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0093" y="1406770"/>
            <a:ext cx="8463815" cy="3733912"/>
            <a:chOff x="-3863662" y="815478"/>
            <a:chExt cx="15935912" cy="6577264"/>
          </a:xfrm>
        </p:grpSpPr>
        <p:pic>
          <p:nvPicPr>
            <p:cNvPr id="2" name="Picture 1" descr="IMG_498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3"/>
            <a:stretch/>
          </p:blipFill>
          <p:spPr>
            <a:xfrm>
              <a:off x="187158" y="815478"/>
              <a:ext cx="3863662" cy="6577264"/>
            </a:xfrm>
            <a:prstGeom prst="rect">
              <a:avLst/>
            </a:prstGeom>
          </p:spPr>
        </p:pic>
        <p:pic>
          <p:nvPicPr>
            <p:cNvPr id="3" name="Picture 2" descr="IMG_498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3"/>
            <a:stretch/>
          </p:blipFill>
          <p:spPr>
            <a:xfrm>
              <a:off x="8208588" y="815479"/>
              <a:ext cx="3863662" cy="6577263"/>
            </a:xfrm>
            <a:prstGeom prst="rect">
              <a:avLst/>
            </a:prstGeom>
          </p:spPr>
        </p:pic>
        <p:pic>
          <p:nvPicPr>
            <p:cNvPr id="4" name="Picture 3" descr="IMG_5054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3"/>
            <a:stretch/>
          </p:blipFill>
          <p:spPr>
            <a:xfrm>
              <a:off x="4211241" y="815478"/>
              <a:ext cx="3863662" cy="6577264"/>
            </a:xfrm>
            <a:prstGeom prst="rect">
              <a:avLst/>
            </a:prstGeom>
          </p:spPr>
        </p:pic>
        <p:pic>
          <p:nvPicPr>
            <p:cNvPr id="5" name="Picture 4" descr="IMG_5055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3"/>
            <a:stretch/>
          </p:blipFill>
          <p:spPr>
            <a:xfrm>
              <a:off x="-3863662" y="815478"/>
              <a:ext cx="3863662" cy="657726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537" y="5792026"/>
            <a:ext cx="208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Smart App Banner</a:t>
            </a:r>
            <a:endParaRPr 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1897771" y="5515027"/>
            <a:ext cx="5348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latin typeface="Courier"/>
                <a:cs typeface="Courier"/>
              </a:rPr>
              <a:t>&lt;meta name="apple-itunes-app" content="app-id=myAppStoreID"/&gt;</a:t>
            </a:r>
            <a:endParaRPr lang="en-US" sz="70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9030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7467" y="5728637"/>
            <a:ext cx="212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Links Patrocinados</a:t>
            </a:r>
            <a:endParaRPr lang="en-US" sz="1100"/>
          </a:p>
        </p:txBody>
      </p:sp>
      <p:pic>
        <p:nvPicPr>
          <p:cNvPr id="9" name="Picture 8" descr="Captura de tela 2017-06-24 11.28.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3"/>
          <a:stretch/>
        </p:blipFill>
        <p:spPr>
          <a:xfrm>
            <a:off x="2971990" y="892316"/>
            <a:ext cx="3413125" cy="48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5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1002" y="5792026"/>
            <a:ext cx="1361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Notificação</a:t>
            </a:r>
            <a:endParaRPr lang="en-US" sz="1100"/>
          </a:p>
        </p:txBody>
      </p:sp>
      <p:pic>
        <p:nvPicPr>
          <p:cNvPr id="9" name="Picture 8" descr="IMG_82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3" y="1095375"/>
            <a:ext cx="2646000" cy="4696651"/>
          </a:xfrm>
          <a:prstGeom prst="rect">
            <a:avLst/>
          </a:prstGeom>
        </p:spPr>
      </p:pic>
      <p:pic>
        <p:nvPicPr>
          <p:cNvPr id="11" name="Picture 10" descr="IMG_858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22" y="1095375"/>
            <a:ext cx="2646000" cy="4696651"/>
          </a:xfrm>
          <a:prstGeom prst="rect">
            <a:avLst/>
          </a:prstGeom>
        </p:spPr>
      </p:pic>
      <p:pic>
        <p:nvPicPr>
          <p:cNvPr id="12" name="Picture 11" descr="IMG_96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79" y="1095375"/>
            <a:ext cx="2640546" cy="4696651"/>
          </a:xfrm>
          <a:prstGeom prst="rect">
            <a:avLst/>
          </a:prstGeom>
        </p:spPr>
      </p:pic>
      <p:pic>
        <p:nvPicPr>
          <p:cNvPr id="7" name="Picture 6" descr="IMG_554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/>
          <a:stretch/>
        </p:blipFill>
        <p:spPr>
          <a:xfrm>
            <a:off x="3231098" y="1136595"/>
            <a:ext cx="2681804" cy="461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smtClean="0">
                <a:solidFill>
                  <a:schemeClr val="accent1"/>
                </a:solidFill>
              </a:rPr>
              <a:t>Mercado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4645" y="710835"/>
            <a:ext cx="4054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Dimensão do Mercado Mobile</a:t>
            </a:r>
          </a:p>
          <a:p>
            <a:pPr algn="ctr"/>
            <a:r>
              <a:rPr lang="en-US" sz="2400" b="1" smtClean="0"/>
              <a:t>INDÚSTRIA DE APPS</a:t>
            </a:r>
            <a:endParaRPr lang="en-US" sz="2400" b="1"/>
          </a:p>
        </p:txBody>
      </p:sp>
      <p:sp>
        <p:nvSpPr>
          <p:cNvPr id="11" name="TextBox 10"/>
          <p:cNvSpPr txBox="1"/>
          <p:nvPr/>
        </p:nvSpPr>
        <p:spPr>
          <a:xfrm>
            <a:off x="357912" y="6019725"/>
            <a:ext cx="6511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Fonte: Statista.com</a:t>
            </a:r>
            <a:endParaRPr lang="en-US" sz="1000"/>
          </a:p>
        </p:txBody>
      </p:sp>
      <p:sp>
        <p:nvSpPr>
          <p:cNvPr id="5" name="TextBox 4"/>
          <p:cNvSpPr txBox="1"/>
          <p:nvPr/>
        </p:nvSpPr>
        <p:spPr>
          <a:xfrm>
            <a:off x="1457295" y="1581636"/>
            <a:ext cx="2576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RECEITA HOJE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US$ 50.9 BI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1378" y="1581636"/>
            <a:ext cx="2576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RECEITA 2020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b="1" smtClean="0">
                <a:solidFill>
                  <a:srgbClr val="376092"/>
                </a:solidFill>
              </a:rPr>
              <a:t>US$ 101.1 BI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9280" y="3023962"/>
            <a:ext cx="2732315" cy="103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DOWNLOADS HOJE</a:t>
            </a:r>
            <a:endParaRPr lang="en-US" sz="3200"/>
          </a:p>
          <a:p>
            <a:pPr algn="ctr"/>
            <a:r>
              <a:rPr lang="en-US" sz="4400" b="1" smtClean="0"/>
              <a:t>211.3 BI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3363" y="3040455"/>
            <a:ext cx="2732315" cy="103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DOWNLOADS 2017</a:t>
            </a:r>
            <a:endParaRPr lang="en-US" sz="3200"/>
          </a:p>
          <a:p>
            <a:pPr algn="ctr"/>
            <a:r>
              <a:rPr lang="en-US" sz="4400" b="1" smtClean="0"/>
              <a:t>253.9 BI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8322" y="4446365"/>
            <a:ext cx="32942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</a:rPr>
              <a:t>1.674 APPS</a:t>
            </a:r>
          </a:p>
          <a:p>
            <a:pPr algn="ctr"/>
            <a:r>
              <a:rPr lang="en-US" sz="2400" smtClean="0"/>
              <a:t>LANÇADOS POR DIA</a:t>
            </a:r>
            <a:endParaRPr lang="en-US" sz="400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13363" y="4462857"/>
            <a:ext cx="2732315" cy="113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953735"/>
                </a:solidFill>
              </a:rPr>
              <a:t>637 JOGOS</a:t>
            </a:r>
          </a:p>
          <a:p>
            <a:pPr algn="ctr"/>
            <a:r>
              <a:rPr lang="en-US" sz="2400"/>
              <a:t>LANÇADOS POR DIA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6951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5" grpId="0"/>
      <p:bldP spid="6" grpId="0"/>
      <p:bldP spid="7" grpId="0"/>
      <p:bldP spid="8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7928" y="895684"/>
            <a:ext cx="8468144" cy="4648041"/>
            <a:chOff x="-3415113" y="401053"/>
            <a:chExt cx="11990822" cy="6581588"/>
          </a:xfrm>
        </p:grpSpPr>
        <p:pic>
          <p:nvPicPr>
            <p:cNvPr id="2" name="Picture 1" descr="IMG_626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1"/>
            <a:stretch/>
          </p:blipFill>
          <p:spPr>
            <a:xfrm>
              <a:off x="648467" y="401053"/>
              <a:ext cx="3863662" cy="6581588"/>
            </a:xfrm>
            <a:prstGeom prst="rect">
              <a:avLst/>
            </a:prstGeom>
          </p:spPr>
        </p:pic>
        <p:pic>
          <p:nvPicPr>
            <p:cNvPr id="3" name="Picture 2" descr="IMG_626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1"/>
            <a:stretch/>
          </p:blipFill>
          <p:spPr>
            <a:xfrm>
              <a:off x="-3415113" y="401053"/>
              <a:ext cx="3863662" cy="6581588"/>
            </a:xfrm>
            <a:prstGeom prst="rect">
              <a:avLst/>
            </a:prstGeom>
          </p:spPr>
        </p:pic>
        <p:pic>
          <p:nvPicPr>
            <p:cNvPr id="4" name="Picture 3" descr="IMG_6270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31"/>
            <a:stretch/>
          </p:blipFill>
          <p:spPr>
            <a:xfrm>
              <a:off x="4712047" y="401053"/>
              <a:ext cx="3863662" cy="658158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02373" y="5792026"/>
            <a:ext cx="1966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E-mail Marketing</a:t>
            </a:r>
            <a:endParaRPr lang="en-US" sz="1100"/>
          </a:p>
        </p:txBody>
      </p:sp>
      <p:sp>
        <p:nvSpPr>
          <p:cNvPr id="9" name="TextBox 8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6267.PNG"/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/>
          <a:stretch/>
        </p:blipFill>
        <p:spPr>
          <a:xfrm>
            <a:off x="3207705" y="895684"/>
            <a:ext cx="2728591" cy="4648041"/>
          </a:xfrm>
          <a:prstGeom prst="rect">
            <a:avLst/>
          </a:prstGeom>
        </p:spPr>
      </p:pic>
      <p:pic>
        <p:nvPicPr>
          <p:cNvPr id="3" name="Picture 2" descr="IMG_6268.PNG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/>
          <a:stretch/>
        </p:blipFill>
        <p:spPr>
          <a:xfrm>
            <a:off x="337928" y="895684"/>
            <a:ext cx="2728591" cy="4648041"/>
          </a:xfrm>
          <a:prstGeom prst="rect">
            <a:avLst/>
          </a:prstGeom>
        </p:spPr>
      </p:pic>
      <p:pic>
        <p:nvPicPr>
          <p:cNvPr id="4" name="Picture 3" descr="IMG_6270.PNG"/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/>
          <a:stretch/>
        </p:blipFill>
        <p:spPr>
          <a:xfrm>
            <a:off x="6077481" y="895684"/>
            <a:ext cx="2728591" cy="4648041"/>
          </a:xfrm>
          <a:prstGeom prst="rect">
            <a:avLst/>
          </a:prstGeom>
        </p:spPr>
      </p:pic>
      <p:pic>
        <p:nvPicPr>
          <p:cNvPr id="5" name="Picture 4" descr="IMG_626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/>
          <a:stretch/>
        </p:blipFill>
        <p:spPr>
          <a:xfrm>
            <a:off x="1116741" y="895683"/>
            <a:ext cx="2728590" cy="4648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IMG_627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/>
          <a:stretch/>
        </p:blipFill>
        <p:spPr>
          <a:xfrm>
            <a:off x="5298670" y="895683"/>
            <a:ext cx="2728590" cy="4648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373" y="5792026"/>
            <a:ext cx="3206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E-mail Marketing Responsivo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292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62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60" y="1394730"/>
            <a:ext cx="2326349" cy="4129270"/>
          </a:xfrm>
          <a:prstGeom prst="rect">
            <a:avLst/>
          </a:prstGeom>
        </p:spPr>
      </p:pic>
      <p:pic>
        <p:nvPicPr>
          <p:cNvPr id="3" name="Picture 2" descr="Captura de tela 2016-09-20 16.49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1" t="3915" r="26778"/>
          <a:stretch/>
        </p:blipFill>
        <p:spPr>
          <a:xfrm>
            <a:off x="3743280" y="1393325"/>
            <a:ext cx="4582160" cy="4130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2088" y="926313"/>
            <a:ext cx="91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Mobile</a:t>
            </a:r>
            <a:endParaRPr lang="en-US" sz="1100"/>
          </a:p>
        </p:txBody>
      </p:sp>
      <p:sp>
        <p:nvSpPr>
          <p:cNvPr id="6" name="TextBox 5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2911" y="926313"/>
            <a:ext cx="1042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Desktop</a:t>
            </a:r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302373" y="5792026"/>
            <a:ext cx="3206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E-mail Marketing Responsivo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40803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373" y="5792026"/>
            <a:ext cx="63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SMS</a:t>
            </a:r>
            <a:endParaRPr lang="en-US" sz="1100"/>
          </a:p>
        </p:txBody>
      </p:sp>
      <p:pic>
        <p:nvPicPr>
          <p:cNvPr id="3" name="Picture 2" descr="sms_schem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4971" r="3468" b="4971"/>
          <a:stretch/>
        </p:blipFill>
        <p:spPr>
          <a:xfrm>
            <a:off x="3762719" y="1571743"/>
            <a:ext cx="5569996" cy="33917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840" y="1176421"/>
            <a:ext cx="4366724" cy="41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373" y="5792026"/>
            <a:ext cx="1290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Messaging</a:t>
            </a:r>
            <a:endParaRPr lang="en-US" sz="1100"/>
          </a:p>
        </p:txBody>
      </p:sp>
      <p:grpSp>
        <p:nvGrpSpPr>
          <p:cNvPr id="27" name="Group 26"/>
          <p:cNvGrpSpPr/>
          <p:nvPr/>
        </p:nvGrpSpPr>
        <p:grpSpPr>
          <a:xfrm>
            <a:off x="651286" y="964145"/>
            <a:ext cx="7841428" cy="2083855"/>
            <a:chOff x="456380" y="964145"/>
            <a:chExt cx="7841428" cy="208385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7511" y="964145"/>
              <a:ext cx="3290297" cy="208385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6827" t="6827" r="6827" b="6827"/>
            <a:stretch/>
          </p:blipFill>
          <p:spPr>
            <a:xfrm>
              <a:off x="456380" y="964145"/>
              <a:ext cx="3968643" cy="208385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39720" y="4617357"/>
            <a:ext cx="8564533" cy="969320"/>
            <a:chOff x="239720" y="4617357"/>
            <a:chExt cx="8564533" cy="96932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720" y="4617357"/>
              <a:ext cx="969320" cy="969320"/>
            </a:xfrm>
            <a:prstGeom prst="rect">
              <a:avLst/>
            </a:prstGeom>
          </p:spPr>
        </p:pic>
        <p:pic>
          <p:nvPicPr>
            <p:cNvPr id="9" name="Picture 8" descr="id61155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600" y="4693707"/>
              <a:ext cx="770964" cy="7709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4544" y="4718948"/>
              <a:ext cx="720482" cy="72048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362" y="4696723"/>
              <a:ext cx="764933" cy="76493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50907" y="4702516"/>
              <a:ext cx="753346" cy="7533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97920" y="4699501"/>
              <a:ext cx="759377" cy="75937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68921" y="4737082"/>
              <a:ext cx="684215" cy="68421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64760" y="4682082"/>
              <a:ext cx="794215" cy="79421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56651" y="4687875"/>
              <a:ext cx="782629" cy="78262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/>
            <a:srcRect l="9158" t="4668" r="9561"/>
            <a:stretch/>
          </p:blipFill>
          <p:spPr>
            <a:xfrm>
              <a:off x="5553189" y="4692299"/>
              <a:ext cx="659732" cy="7737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561476" y="3247282"/>
            <a:ext cx="8021049" cy="1229895"/>
            <a:chOff x="615023" y="3155842"/>
            <a:chExt cx="8021049" cy="12298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4"/>
            <a:srcRect l="2451" t="2447" r="1163" b="69402"/>
            <a:stretch/>
          </p:blipFill>
          <p:spPr>
            <a:xfrm>
              <a:off x="615023" y="3155842"/>
              <a:ext cx="8021049" cy="122989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74072" y="3470541"/>
              <a:ext cx="7620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573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7599" y="704243"/>
            <a:ext cx="7168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/>
              <a:t>(chatter + robot)</a:t>
            </a:r>
          </a:p>
          <a:p>
            <a:pPr algn="ctr"/>
            <a:r>
              <a:rPr lang="pt-BR" sz="1600"/>
              <a:t>A palavra foi inventada em 1994 por Michael Mauldin, Criador do primeiro Chatbot.</a:t>
            </a:r>
            <a:endParaRPr lang="en-US" sz="1600" smtClean="0"/>
          </a:p>
        </p:txBody>
      </p:sp>
      <p:pic>
        <p:nvPicPr>
          <p:cNvPr id="5" name="Picture 4" descr="Captura de tela 2016-09-20 14.22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506515"/>
            <a:ext cx="8559800" cy="200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5037" b="17638"/>
          <a:stretch/>
        </p:blipFill>
        <p:spPr>
          <a:xfrm>
            <a:off x="192232" y="1473329"/>
            <a:ext cx="8759536" cy="39113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673" y="4767105"/>
            <a:ext cx="718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Oferecendo aos desenvolvedores acesso a mecanismos avançados de linguagem natural, o que permite que eles criem robôs que podem continuar aprendendo com o passar do tempo</a:t>
            </a:r>
            <a:endParaRPr lang="en-US" sz="1050" b="1" smtClean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373" y="5792026"/>
            <a:ext cx="1020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Chatbot</a:t>
            </a:r>
            <a:endParaRPr 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89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373" y="5792026"/>
            <a:ext cx="1144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QR CODE</a:t>
            </a:r>
            <a:endParaRPr lang="en-US" sz="11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66" y="888155"/>
            <a:ext cx="3595955" cy="26969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93" y="851072"/>
            <a:ext cx="2490728" cy="2734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066" y="888156"/>
            <a:ext cx="2268731" cy="2696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3924" r="5283" b="5016"/>
          <a:stretch/>
        </p:blipFill>
        <p:spPr>
          <a:xfrm>
            <a:off x="394294" y="3594595"/>
            <a:ext cx="3311798" cy="21257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824" y="5447169"/>
            <a:ext cx="2818738" cy="2616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Picasso Exhibit: Virginia Museum of Fine Arts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819" y="4131460"/>
            <a:ext cx="1096817" cy="10968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9596" y="4149813"/>
            <a:ext cx="1060111" cy="10601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894" y="4149812"/>
            <a:ext cx="1055400" cy="10601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6938" y="4140541"/>
            <a:ext cx="1078654" cy="10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373" y="5792026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Wifi Marketing</a:t>
            </a:r>
            <a:endParaRPr lang="en-US" sz="11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8580" t="-16110" r="-8580" b="-16110"/>
          <a:stretch/>
        </p:blipFill>
        <p:spPr>
          <a:xfrm>
            <a:off x="0" y="1016007"/>
            <a:ext cx="9144000" cy="4513118"/>
          </a:xfrm>
          <a:prstGeom prst="rect">
            <a:avLst/>
          </a:prstGeom>
          <a:solidFill>
            <a:srgbClr val="11274F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5223" b="15223"/>
          <a:stretch/>
        </p:blipFill>
        <p:spPr>
          <a:xfrm>
            <a:off x="658091" y="1340815"/>
            <a:ext cx="7827818" cy="38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2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373" y="5792026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Wifi Marketing</a:t>
            </a:r>
            <a:endParaRPr lang="en-US" sz="1100"/>
          </a:p>
        </p:txBody>
      </p:sp>
      <p:pic>
        <p:nvPicPr>
          <p:cNvPr id="2" name="Picture 1" descr="IMG_85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69" y="979552"/>
            <a:ext cx="2711253" cy="4812474"/>
          </a:xfrm>
          <a:prstGeom prst="rect">
            <a:avLst/>
          </a:prstGeom>
        </p:spPr>
      </p:pic>
      <p:pic>
        <p:nvPicPr>
          <p:cNvPr id="4" name="Picture 3" descr="IMG_85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952" y="979552"/>
            <a:ext cx="2711253" cy="4812474"/>
          </a:xfrm>
          <a:prstGeom prst="rect">
            <a:avLst/>
          </a:prstGeom>
        </p:spPr>
      </p:pic>
      <p:pic>
        <p:nvPicPr>
          <p:cNvPr id="8" name="Picture 7" descr="IMG_8705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t="9491" r="19782" b="6018"/>
          <a:stretch/>
        </p:blipFill>
        <p:spPr>
          <a:xfrm rot="5400000">
            <a:off x="527730" y="2063290"/>
            <a:ext cx="2159883" cy="26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373" y="5792026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Wifi Marketing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364550" y="1753284"/>
            <a:ext cx="3980188" cy="3038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/>
              <a:t>Usuários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/>
              <a:t>Conexões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/>
              <a:t>Visitantes não conectados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/>
              <a:t>Passantes não conectados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/>
              <a:t>Tempo de permanência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/>
              <a:t>Regularidade de visitas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/>
              <a:t>Aplicativos mais utilizados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/>
              <a:t>Quantidade de dados trafegados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/>
              <a:t>Marca / Modelo / Operadora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/>
              <a:t>Circulação de usuários</a:t>
            </a:r>
          </a:p>
        </p:txBody>
      </p:sp>
      <p:pic>
        <p:nvPicPr>
          <p:cNvPr id="5" name="Picture 4" descr="Captura de tela 2016-09-20 21.38.3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8333" r="8333" b="8333"/>
          <a:stretch/>
        </p:blipFill>
        <p:spPr>
          <a:xfrm>
            <a:off x="3935914" y="1744504"/>
            <a:ext cx="4833770" cy="3021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72021" y="4923934"/>
            <a:ext cx="1961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Planeta Atlântida 2015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42172" y="699461"/>
            <a:ext cx="1659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Relatórios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314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smtClean="0">
                <a:solidFill>
                  <a:schemeClr val="accent1"/>
                </a:solidFill>
              </a:rPr>
              <a:t>Mercado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4645" y="710835"/>
            <a:ext cx="4054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Dimensão do Mercado Mobile</a:t>
            </a:r>
          </a:p>
          <a:p>
            <a:pPr algn="ctr"/>
            <a:r>
              <a:rPr lang="en-US" sz="2400" b="1" smtClean="0"/>
              <a:t>INDÚSTRIA DE APPS</a:t>
            </a:r>
            <a:endParaRPr lang="en-US" sz="2400" b="1"/>
          </a:p>
        </p:txBody>
      </p:sp>
      <p:sp>
        <p:nvSpPr>
          <p:cNvPr id="11" name="TextBox 10"/>
          <p:cNvSpPr txBox="1"/>
          <p:nvPr/>
        </p:nvSpPr>
        <p:spPr>
          <a:xfrm>
            <a:off x="357912" y="6019725"/>
            <a:ext cx="6511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Fonte: Statista.com</a:t>
            </a:r>
            <a:endParaRPr lang="en-US" sz="1000"/>
          </a:p>
        </p:txBody>
      </p:sp>
      <p:sp>
        <p:nvSpPr>
          <p:cNvPr id="5" name="TextBox 4"/>
          <p:cNvSpPr txBox="1"/>
          <p:nvPr/>
        </p:nvSpPr>
        <p:spPr>
          <a:xfrm>
            <a:off x="1457295" y="1581636"/>
            <a:ext cx="2576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RECEITA HOJE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b="1" smtClean="0">
                <a:solidFill>
                  <a:schemeClr val="accent1">
                    <a:lumMod val="75000"/>
                  </a:schemeClr>
                </a:solidFill>
              </a:rPr>
              <a:t>US$ 50.9 BI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1378" y="1581636"/>
            <a:ext cx="2576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RECEITA 2020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b="1" smtClean="0">
                <a:solidFill>
                  <a:srgbClr val="376092"/>
                </a:solidFill>
              </a:rPr>
              <a:t>US$ 101.1 BI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9280" y="3023962"/>
            <a:ext cx="2732315" cy="103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DOWNLOADS HOJE</a:t>
            </a:r>
            <a:endParaRPr lang="en-US" sz="3200"/>
          </a:p>
          <a:p>
            <a:pPr algn="ctr"/>
            <a:r>
              <a:rPr lang="en-US" sz="4400" b="1" smtClean="0"/>
              <a:t>211.3 BI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3363" y="3040455"/>
            <a:ext cx="2732315" cy="103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DOWNLOADS 2017</a:t>
            </a:r>
            <a:endParaRPr lang="en-US" sz="3200"/>
          </a:p>
          <a:p>
            <a:pPr algn="ctr"/>
            <a:r>
              <a:rPr lang="en-US" sz="4400" b="1" smtClean="0"/>
              <a:t>253.9 BI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8322" y="4446365"/>
            <a:ext cx="32942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>
                <a:solidFill>
                  <a:schemeClr val="accent2">
                    <a:lumMod val="75000"/>
                  </a:schemeClr>
                </a:solidFill>
              </a:rPr>
              <a:t>1.674 APPS</a:t>
            </a:r>
          </a:p>
          <a:p>
            <a:pPr algn="ctr"/>
            <a:r>
              <a:rPr lang="en-US" sz="2400" smtClean="0"/>
              <a:t>LANÇADOS POR DIA</a:t>
            </a:r>
            <a:endParaRPr lang="en-US" sz="400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13363" y="4462857"/>
            <a:ext cx="2732315" cy="113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953735"/>
                </a:solidFill>
              </a:rPr>
              <a:t>637 JOGOS</a:t>
            </a:r>
          </a:p>
          <a:p>
            <a:pPr algn="ctr"/>
            <a:r>
              <a:rPr lang="en-US" sz="2400"/>
              <a:t>LANÇADOS POR DIA</a:t>
            </a:r>
            <a:endParaRPr lang="en-US" sz="4000"/>
          </a:p>
        </p:txBody>
      </p:sp>
      <p:pic>
        <p:nvPicPr>
          <p:cNvPr id="4" name="Picture 3" descr="Captura de tela 2016-09-19 16.30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1356"/>
            <a:ext cx="9144000" cy="87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4636" y="734096"/>
            <a:ext cx="3714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Onde anunciar seu app?</a:t>
            </a:r>
            <a:endParaRPr lang="en-US" sz="1400"/>
          </a:p>
        </p:txBody>
      </p:sp>
      <p:grpSp>
        <p:nvGrpSpPr>
          <p:cNvPr id="28" name="Group 27"/>
          <p:cNvGrpSpPr/>
          <p:nvPr/>
        </p:nvGrpSpPr>
        <p:grpSpPr>
          <a:xfrm>
            <a:off x="1003334" y="4945543"/>
            <a:ext cx="7137332" cy="619297"/>
            <a:chOff x="779177" y="4714643"/>
            <a:chExt cx="7137332" cy="61929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177" y="4769301"/>
              <a:ext cx="3593048" cy="50998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b="11130"/>
            <a:stretch/>
          </p:blipFill>
          <p:spPr>
            <a:xfrm>
              <a:off x="4855549" y="4714643"/>
              <a:ext cx="3060960" cy="619297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46123" y="4034791"/>
            <a:ext cx="8851754" cy="732691"/>
            <a:chOff x="146123" y="3859750"/>
            <a:chExt cx="8851754" cy="732691"/>
          </a:xfrm>
        </p:grpSpPr>
        <p:pic>
          <p:nvPicPr>
            <p:cNvPr id="9" name="Picture 8" descr="Captura de tela 2016-09-20 15.49.2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23" y="3898934"/>
              <a:ext cx="2279911" cy="654324"/>
            </a:xfrm>
            <a:prstGeom prst="rect">
              <a:avLst/>
            </a:prstGeom>
          </p:spPr>
        </p:pic>
        <p:pic>
          <p:nvPicPr>
            <p:cNvPr id="11" name="Picture 10" descr="Captura de tela 2016-09-20 15.49.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948" y="3859750"/>
              <a:ext cx="1974694" cy="732691"/>
            </a:xfrm>
            <a:prstGeom prst="rect">
              <a:avLst/>
            </a:prstGeom>
          </p:spPr>
        </p:pic>
        <p:pic>
          <p:nvPicPr>
            <p:cNvPr id="13" name="Picture 12" descr="Captura de tela 2016-09-20 15.48.4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490" y="3965388"/>
              <a:ext cx="2147001" cy="521414"/>
            </a:xfrm>
            <a:prstGeom prst="rect">
              <a:avLst/>
            </a:prstGeom>
          </p:spPr>
        </p:pic>
        <p:pic>
          <p:nvPicPr>
            <p:cNvPr id="15" name="Picture 14" descr="Captura de tela 2016-09-20 15.47.34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100" y="3893822"/>
              <a:ext cx="2136777" cy="66454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46123" y="2231380"/>
            <a:ext cx="8851754" cy="746465"/>
            <a:chOff x="146123" y="2356313"/>
            <a:chExt cx="8851754" cy="746465"/>
          </a:xfrm>
        </p:grpSpPr>
        <p:pic>
          <p:nvPicPr>
            <p:cNvPr id="14" name="Picture 13" descr="Captura de tela 2016-09-20 15.48.34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485" y="2433055"/>
              <a:ext cx="1533572" cy="592981"/>
            </a:xfrm>
            <a:prstGeom prst="rect">
              <a:avLst/>
            </a:prstGeom>
          </p:spPr>
        </p:pic>
        <p:pic>
          <p:nvPicPr>
            <p:cNvPr id="16" name="Picture 15" descr="Captura de tela 2016-09-20 15.47.23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23" y="2457174"/>
              <a:ext cx="1974694" cy="544743"/>
            </a:xfrm>
            <a:prstGeom prst="rect">
              <a:avLst/>
            </a:prstGeom>
          </p:spPr>
        </p:pic>
        <p:pic>
          <p:nvPicPr>
            <p:cNvPr id="19" name="Picture 18" descr="Captura de tela 2016-09-20 15.46.47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725" y="2356313"/>
              <a:ext cx="1415376" cy="746465"/>
            </a:xfrm>
            <a:prstGeom prst="rect">
              <a:avLst/>
            </a:prstGeom>
          </p:spPr>
        </p:pic>
        <p:pic>
          <p:nvPicPr>
            <p:cNvPr id="20" name="Picture 19" descr="Captura de tela 2016-09-20 15.46.39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2769" y="2381936"/>
              <a:ext cx="1768720" cy="695219"/>
            </a:xfrm>
            <a:prstGeom prst="rect">
              <a:avLst/>
            </a:prstGeom>
          </p:spPr>
        </p:pic>
        <p:pic>
          <p:nvPicPr>
            <p:cNvPr id="21" name="Picture 20" descr="Captura de tela 2016-09-20 15.46.30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157" y="2360796"/>
              <a:ext cx="1888720" cy="7375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46123" y="1280112"/>
            <a:ext cx="8851754" cy="773207"/>
            <a:chOff x="146123" y="1487922"/>
            <a:chExt cx="8851754" cy="773207"/>
          </a:xfrm>
        </p:grpSpPr>
        <p:pic>
          <p:nvPicPr>
            <p:cNvPr id="10" name="Picture 9" descr="Captura de tela 2016-09-20 15.49.10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78" y="1487922"/>
              <a:ext cx="1749099" cy="773207"/>
            </a:xfrm>
            <a:prstGeom prst="rect">
              <a:avLst/>
            </a:prstGeom>
          </p:spPr>
        </p:pic>
        <p:pic>
          <p:nvPicPr>
            <p:cNvPr id="12" name="Picture 11" descr="Captura de tela 2016-09-20 15.48.54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23" y="1507431"/>
              <a:ext cx="2081217" cy="734189"/>
            </a:xfrm>
            <a:prstGeom prst="rect">
              <a:avLst/>
            </a:prstGeom>
          </p:spPr>
        </p:pic>
        <p:pic>
          <p:nvPicPr>
            <p:cNvPr id="17" name="Picture 16" descr="Captura de tela 2016-09-20 15.47.09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6994" y="1532028"/>
              <a:ext cx="2269687" cy="684995"/>
            </a:xfrm>
            <a:prstGeom prst="rect">
              <a:avLst/>
            </a:prstGeom>
          </p:spPr>
        </p:pic>
        <p:pic>
          <p:nvPicPr>
            <p:cNvPr id="23" name="Picture 22" descr="Captura de tela 2016-09-20 15.46.18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9436" y="1517890"/>
              <a:ext cx="2325461" cy="713272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46123" y="3155906"/>
            <a:ext cx="8851754" cy="700824"/>
            <a:chOff x="146123" y="3149264"/>
            <a:chExt cx="8851754" cy="700824"/>
          </a:xfrm>
        </p:grpSpPr>
        <p:pic>
          <p:nvPicPr>
            <p:cNvPr id="7" name="Picture 6" descr="Captura de tela 2016-09-20 15.55.08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695" y="3208298"/>
              <a:ext cx="1881182" cy="582757"/>
            </a:xfrm>
            <a:prstGeom prst="rect">
              <a:avLst/>
            </a:prstGeom>
          </p:spPr>
        </p:pic>
        <p:pic>
          <p:nvPicPr>
            <p:cNvPr id="18" name="Picture 17" descr="Captura de tela 2016-09-20 15.47.01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1" r="22291"/>
            <a:stretch/>
          </p:blipFill>
          <p:spPr>
            <a:xfrm>
              <a:off x="146123" y="3187850"/>
              <a:ext cx="1184177" cy="623652"/>
            </a:xfrm>
            <a:prstGeom prst="rect">
              <a:avLst/>
            </a:prstGeom>
          </p:spPr>
        </p:pic>
        <p:pic>
          <p:nvPicPr>
            <p:cNvPr id="22" name="Picture 21" descr="Captura de tela 2016-09-20 15.46.24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008" y="3149264"/>
              <a:ext cx="2325461" cy="700824"/>
            </a:xfrm>
            <a:prstGeom prst="rect">
              <a:avLst/>
            </a:prstGeom>
          </p:spPr>
        </p:pic>
        <p:pic>
          <p:nvPicPr>
            <p:cNvPr id="24" name="Picture 23" descr="Captura de tela 2016-09-20 15.46.10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27" y="3162290"/>
              <a:ext cx="2341253" cy="674771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302373" y="5792026"/>
            <a:ext cx="3117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AD Networks / AD Exchange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5963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8386" y="-95250"/>
            <a:ext cx="673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Formatos de mídia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1936" y="734096"/>
            <a:ext cx="2495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Onde anunciar?</a:t>
            </a:r>
            <a:endParaRPr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302373" y="5792026"/>
            <a:ext cx="1574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Redes Sociais</a:t>
            </a:r>
            <a:endParaRPr lang="en-US" sz="11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2452" t="4668" r="21955"/>
          <a:stretch/>
        </p:blipFill>
        <p:spPr>
          <a:xfrm>
            <a:off x="2992044" y="1743506"/>
            <a:ext cx="3121446" cy="3565804"/>
          </a:xfrm>
          <a:prstGeom prst="rect">
            <a:avLst/>
          </a:prstGeom>
        </p:spPr>
      </p:pic>
      <p:pic>
        <p:nvPicPr>
          <p:cNvPr id="15" name="Picture 14" descr="Captura de tela 2016-09-21 03.33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6" y="1394082"/>
            <a:ext cx="2514856" cy="4264652"/>
          </a:xfrm>
          <a:prstGeom prst="rect">
            <a:avLst/>
          </a:prstGeom>
        </p:spPr>
      </p:pic>
      <p:pic>
        <p:nvPicPr>
          <p:cNvPr id="2" name="Picture 1" descr="Captura de tela 2016-09-21 03.31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23" y="1785507"/>
            <a:ext cx="2553321" cy="348180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16324" y="5392096"/>
            <a:ext cx="1911352" cy="830700"/>
            <a:chOff x="3837712" y="5392096"/>
            <a:chExt cx="1911352" cy="8307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712" y="5392096"/>
              <a:ext cx="830700" cy="8307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8364" y="5392096"/>
              <a:ext cx="830700" cy="83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48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Social media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" y="927100"/>
            <a:ext cx="8224520" cy="4629230"/>
          </a:xfrm>
          <a:prstGeom prst="rect">
            <a:avLst/>
          </a:prstGeom>
        </p:spPr>
      </p:pic>
      <p:pic>
        <p:nvPicPr>
          <p:cNvPr id="11" name="Picture 10" descr="Captura de tela 2016-09-20 00.08.4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2011" b="4833"/>
          <a:stretch/>
        </p:blipFill>
        <p:spPr>
          <a:xfrm>
            <a:off x="134194" y="883920"/>
            <a:ext cx="8875613" cy="43586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924560" y="1747520"/>
            <a:ext cx="7437120" cy="342392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6-09-20 00.22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794" r="2667" b="1493"/>
          <a:stretch/>
        </p:blipFill>
        <p:spPr>
          <a:xfrm>
            <a:off x="407471" y="843281"/>
            <a:ext cx="8329059" cy="479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Social media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flipH="1">
            <a:off x="5730240" y="1432560"/>
            <a:ext cx="2519680" cy="26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Social media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pic>
        <p:nvPicPr>
          <p:cNvPr id="2" name="Picture 1" descr="Captura de tela 2016-09-20 00.09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944554"/>
            <a:ext cx="7955280" cy="4619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27978" y="2226994"/>
            <a:ext cx="1123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1 a cada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4 minutos</a:t>
            </a:r>
          </a:p>
        </p:txBody>
      </p:sp>
    </p:spTree>
    <p:extLst>
      <p:ext uri="{BB962C8B-B14F-4D97-AF65-F5344CB8AC3E}">
        <p14:creationId xmlns:p14="http://schemas.microsoft.com/office/powerpoint/2010/main" val="169086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1" y="897467"/>
            <a:ext cx="8225518" cy="4606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Social media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32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2800"/>
            <a:ext cx="9144000" cy="2677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066800"/>
            <a:ext cx="50038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Social media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5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ptura de tela 2016-09-20 12.41.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2" b="2035"/>
          <a:stretch/>
        </p:blipFill>
        <p:spPr>
          <a:xfrm>
            <a:off x="288049" y="990701"/>
            <a:ext cx="8567902" cy="4493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334" y="5953667"/>
            <a:ext cx="1628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Fonte: Sociomantic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1200728"/>
            <a:ext cx="1477818" cy="14778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mCommerce</a:t>
            </a:r>
          </a:p>
        </p:txBody>
      </p:sp>
    </p:spTree>
    <p:extLst>
      <p:ext uri="{BB962C8B-B14F-4D97-AF65-F5344CB8AC3E}">
        <p14:creationId xmlns:p14="http://schemas.microsoft.com/office/powerpoint/2010/main" val="35267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50223"/>
            <a:ext cx="1903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Fonte: </a:t>
            </a:r>
            <a:r>
              <a:rPr lang="en-US" sz="1400" dirty="0" err="1" smtClean="0"/>
              <a:t>Thinkwithgoogle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mCommerce</a:t>
            </a:r>
          </a:p>
        </p:txBody>
      </p:sp>
      <p:pic>
        <p:nvPicPr>
          <p:cNvPr id="1026" name="Picture 2" descr="micro-moments-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6" b="6956"/>
          <a:stretch/>
        </p:blipFill>
        <p:spPr bwMode="auto">
          <a:xfrm>
            <a:off x="1829402" y="838498"/>
            <a:ext cx="5485197" cy="59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04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50223"/>
            <a:ext cx="1903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Fonte: </a:t>
            </a:r>
            <a:r>
              <a:rPr lang="en-US" sz="1400" dirty="0" err="1" smtClean="0"/>
              <a:t>Thinkwithgoogle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mCommerce</a:t>
            </a:r>
          </a:p>
        </p:txBody>
      </p:sp>
      <p:pic>
        <p:nvPicPr>
          <p:cNvPr id="2050" name="Picture 2" descr="micro-moments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5" y="940467"/>
            <a:ext cx="7886071" cy="548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smtClean="0">
                <a:solidFill>
                  <a:schemeClr val="accent1"/>
                </a:solidFill>
              </a:rPr>
              <a:t>Mercado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4836" y="1073690"/>
            <a:ext cx="347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Apple Store x Google Play</a:t>
            </a:r>
            <a:endParaRPr lang="en-US" sz="2400" b="1"/>
          </a:p>
        </p:txBody>
      </p:sp>
      <p:sp>
        <p:nvSpPr>
          <p:cNvPr id="5" name="TextBox 4"/>
          <p:cNvSpPr txBox="1"/>
          <p:nvPr/>
        </p:nvSpPr>
        <p:spPr>
          <a:xfrm>
            <a:off x="357912" y="6019725"/>
            <a:ext cx="6511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Fonte: App Annie</a:t>
            </a:r>
            <a:endParaRPr 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635753" y="4880429"/>
            <a:ext cx="146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50" dirty="0" smtClean="0"/>
              <a:t>Downloads</a:t>
            </a:r>
            <a:endParaRPr lang="en-US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6360578" y="4880429"/>
            <a:ext cx="83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-50" smtClean="0"/>
              <a:t>Receita</a:t>
            </a:r>
            <a:endParaRPr lang="en-US"/>
          </a:p>
        </p:txBody>
      </p:sp>
      <p:pic>
        <p:nvPicPr>
          <p:cNvPr id="3080" name="Picture 8" descr="https://static-t.aa-cdn.net/wp-content/uploads/2017/07/image1-2-1024x6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5" y="2149642"/>
            <a:ext cx="4178102" cy="273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static-t.aa-cdn.net/wp-content/uploads/2017/07/consumer-spend-2quarters-1024x66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173" y="2149642"/>
            <a:ext cx="4178102" cy="273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5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50223"/>
            <a:ext cx="1903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Fonte: </a:t>
            </a:r>
            <a:r>
              <a:rPr lang="en-US" sz="1400" dirty="0" err="1" smtClean="0"/>
              <a:t>Thinkwithgoogle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mCommerce</a:t>
            </a:r>
          </a:p>
        </p:txBody>
      </p:sp>
      <p:pic>
        <p:nvPicPr>
          <p:cNvPr id="3074" name="Picture 2" descr="micro-moments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8" y="898745"/>
            <a:ext cx="8674525" cy="565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74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50223"/>
            <a:ext cx="1903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Fonte: </a:t>
            </a:r>
            <a:r>
              <a:rPr lang="en-US" sz="1400" dirty="0" err="1" smtClean="0"/>
              <a:t>Thinkwithgoogle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mCommerce</a:t>
            </a:r>
          </a:p>
        </p:txBody>
      </p:sp>
      <p:pic>
        <p:nvPicPr>
          <p:cNvPr id="3074" name="Picture 2" descr="micro-moments-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8" y="898745"/>
            <a:ext cx="8674525" cy="5651478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01" y="2507777"/>
            <a:ext cx="7800999" cy="184244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646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mCommerce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5" y="906933"/>
            <a:ext cx="9028090" cy="5044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71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mCommerce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" y="1291275"/>
            <a:ext cx="9144518" cy="427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8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mCommerce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515"/>
            <a:ext cx="9144000" cy="511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3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mCommerce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8" y="1288189"/>
            <a:ext cx="8949925" cy="428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88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750295"/>
            <a:ext cx="5537200" cy="314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274045"/>
            <a:ext cx="6146800" cy="4102100"/>
          </a:xfrm>
          <a:prstGeom prst="rect">
            <a:avLst/>
          </a:prstGeom>
        </p:spPr>
      </p:pic>
      <p:pic>
        <p:nvPicPr>
          <p:cNvPr id="4" name="Picture 3" descr="Captura de tela 2016-09-20 13.31.5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3" b="20763"/>
          <a:stretch/>
        </p:blipFill>
        <p:spPr>
          <a:xfrm>
            <a:off x="0" y="1218050"/>
            <a:ext cx="9144000" cy="42140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6790" b="5909"/>
          <a:stretch/>
        </p:blipFill>
        <p:spPr>
          <a:xfrm>
            <a:off x="-390456" y="1004457"/>
            <a:ext cx="9924912" cy="4548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2065" y="5160953"/>
            <a:ext cx="72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Acesso patrocinado aumenta em 267% vendas móveis do Grupo Netshoes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334" y="5953667"/>
            <a:ext cx="1878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Fonte: Grupo Netshoes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mCommerce</a:t>
            </a:r>
          </a:p>
        </p:txBody>
      </p:sp>
    </p:spTree>
    <p:extLst>
      <p:ext uri="{BB962C8B-B14F-4D97-AF65-F5344CB8AC3E}">
        <p14:creationId xmlns:p14="http://schemas.microsoft.com/office/powerpoint/2010/main" val="171102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mCommerce</a:t>
            </a:r>
          </a:p>
        </p:txBody>
      </p:sp>
      <p:pic>
        <p:nvPicPr>
          <p:cNvPr id="5" name="Picture 4" descr="Captura de tela 2017-01-14 11.08.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"/>
          <a:stretch/>
        </p:blipFill>
        <p:spPr>
          <a:xfrm>
            <a:off x="1651000" y="848019"/>
            <a:ext cx="5842000" cy="5349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6334" y="5953667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0800 Mobile</a:t>
            </a:r>
          </a:p>
        </p:txBody>
      </p:sp>
    </p:spTree>
    <p:extLst>
      <p:ext uri="{BB962C8B-B14F-4D97-AF65-F5344CB8AC3E}">
        <p14:creationId xmlns:p14="http://schemas.microsoft.com/office/powerpoint/2010/main" val="208576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Otimização Mobile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41591" y="819693"/>
            <a:ext cx="5060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/>
              <a:t>Qual a diferença entra o SEO e o ASO?</a:t>
            </a:r>
          </a:p>
          <a:p>
            <a:pPr algn="ctr"/>
            <a:r>
              <a:rPr lang="pt-BR" sz="1200"/>
              <a:t>(Um gera tráfico o outro download)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3812" y="2486108"/>
            <a:ext cx="3352200" cy="3002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O que </a:t>
            </a:r>
            <a:r>
              <a:rPr lang="en-US" b="1" dirty="0" err="1"/>
              <a:t>você</a:t>
            </a:r>
            <a:r>
              <a:rPr lang="en-US" b="1" dirty="0"/>
              <a:t> </a:t>
            </a:r>
            <a:r>
              <a:rPr lang="en-US" b="1" dirty="0" err="1"/>
              <a:t>vai</a:t>
            </a:r>
            <a:r>
              <a:rPr lang="en-US" b="1" dirty="0"/>
              <a:t> </a:t>
            </a:r>
            <a:r>
              <a:rPr lang="en-US" b="1" dirty="0" err="1"/>
              <a:t>otimizar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ASO?</a:t>
            </a:r>
          </a:p>
          <a:p>
            <a:pPr>
              <a:lnSpc>
                <a:spcPct val="120000"/>
              </a:lnSpc>
            </a:pPr>
            <a:endParaRPr lang="en-US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 dirty="0"/>
              <a:t>Nome do App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 dirty="0" err="1"/>
              <a:t>Descrição</a:t>
            </a:r>
            <a:endParaRPr lang="en-US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 dirty="0"/>
              <a:t>Keywords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 dirty="0"/>
              <a:t>Screen Shots (print screen)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 dirty="0" err="1"/>
              <a:t>Desenvolvedor</a:t>
            </a:r>
            <a:endParaRPr lang="en-US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 dirty="0" err="1"/>
              <a:t>Vídeos</a:t>
            </a:r>
            <a:endParaRPr lang="en-US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 dirty="0" err="1"/>
              <a:t>Ícone</a:t>
            </a:r>
            <a:endParaRPr lang="en-US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 dirty="0"/>
              <a:t>Links </a:t>
            </a:r>
            <a:r>
              <a:rPr lang="en-US" sz="1400" dirty="0" err="1"/>
              <a:t>Externos</a:t>
            </a:r>
            <a:endParaRPr lang="en-US" sz="1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 dirty="0" err="1"/>
              <a:t>Sinais</a:t>
            </a:r>
            <a:r>
              <a:rPr lang="en-US" sz="1400" dirty="0"/>
              <a:t> </a:t>
            </a:r>
            <a:r>
              <a:rPr lang="en-US" sz="1400" dirty="0" err="1"/>
              <a:t>Sociais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363764" y="2486108"/>
            <a:ext cx="3696798" cy="300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/>
              <a:t>Outras variáveis</a:t>
            </a:r>
          </a:p>
          <a:p>
            <a:pPr>
              <a:lnSpc>
                <a:spcPct val="120000"/>
              </a:lnSpc>
            </a:pPr>
            <a:endParaRPr lang="en-US" sz="140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/>
              <a:t>Quantidade de downloads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/>
              <a:t>Quantidade de utilizações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/>
              <a:t>Quantidade e qualidade das avaliações do App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/>
              <a:t>Nível de profundidade das informações cadastradas (descrição, keywords, etc)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/>
              <a:t>Tempo de utilização do App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400"/>
              <a:t>Crashs (bugs). Quantidade de vezes em que o aplicativo não funciona corretamente.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05818" y="303645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Otimização Mobile</a:t>
            </a:r>
          </a:p>
        </p:txBody>
      </p:sp>
      <p:pic>
        <p:nvPicPr>
          <p:cNvPr id="4" name="Picture 3" descr="lock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40509"/>
            <a:ext cx="2946400" cy="812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7181" y="1766899"/>
            <a:ext cx="8393545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/>
              <a:t>O Firebase App Indexing coloca seu aplicativo na Pesquisa do Google.</a:t>
            </a:r>
          </a:p>
          <a:p>
            <a:r>
              <a:rPr lang="en-US" sz="1300"/>
              <a:t>Se o seu aplicativo já estiver instalado quando os usuários buscarem o conteúdo relacionado, eles poderão iniciar o aplicativo diretamente pelos resultados da pesquisa. Se os usuários ainda não têm o aplicativo, um cartão de instalação aparece nos resultados da pesquisa. </a:t>
            </a:r>
          </a:p>
        </p:txBody>
      </p:sp>
      <p:pic>
        <p:nvPicPr>
          <p:cNvPr id="10" name="Picture 9" descr="Captura de tela 2016-09-21 05.28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53" y="2674840"/>
            <a:ext cx="6284694" cy="3548159"/>
          </a:xfrm>
          <a:prstGeom prst="rect">
            <a:avLst/>
          </a:prstGeom>
        </p:spPr>
      </p:pic>
      <p:sp>
        <p:nvSpPr>
          <p:cNvPr id="12" name="Rectangle 11">
            <a:hlinkClick r:id="rId5"/>
          </p:cNvPr>
          <p:cNvSpPr/>
          <p:nvPr/>
        </p:nvSpPr>
        <p:spPr>
          <a:xfrm>
            <a:off x="92363" y="5996037"/>
            <a:ext cx="133729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hlinkClick r:id="rId5"/>
              </a:rPr>
              <a:t>firebase.google.com</a:t>
            </a:r>
            <a:endParaRPr lang="en-US" sz="105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654" y="2732565"/>
            <a:ext cx="6284694" cy="342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4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smtClean="0">
                <a:solidFill>
                  <a:schemeClr val="accent1"/>
                </a:solidFill>
              </a:rPr>
              <a:t>Mercado mobile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912" y="6019725"/>
            <a:ext cx="6511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Fonte: comScore report on Mobile’s Hierarchy of Needs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752600"/>
            <a:ext cx="8890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Mensuração Mobile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48198" y="936921"/>
            <a:ext cx="524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/>
              <a:t>Coletando informações fora do seu App</a:t>
            </a:r>
            <a:endParaRPr lang="en-US" sz="1200" smtClean="0"/>
          </a:p>
        </p:txBody>
      </p:sp>
      <p:grpSp>
        <p:nvGrpSpPr>
          <p:cNvPr id="24" name="Group 23"/>
          <p:cNvGrpSpPr/>
          <p:nvPr/>
        </p:nvGrpSpPr>
        <p:grpSpPr>
          <a:xfrm>
            <a:off x="640815" y="2328076"/>
            <a:ext cx="7862370" cy="2201849"/>
            <a:chOff x="640815" y="1744149"/>
            <a:chExt cx="7862370" cy="2201849"/>
          </a:xfrm>
        </p:grpSpPr>
        <p:pic>
          <p:nvPicPr>
            <p:cNvPr id="10" name="Picture 9" descr="appsfly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15" y="1744149"/>
              <a:ext cx="2513067" cy="881360"/>
            </a:xfrm>
            <a:prstGeom prst="rect">
              <a:avLst/>
            </a:prstGeom>
          </p:spPr>
        </p:pic>
        <p:pic>
          <p:nvPicPr>
            <p:cNvPr id="11" name="Picture 10" descr="adjus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825" y="1855141"/>
              <a:ext cx="1880114" cy="659376"/>
            </a:xfrm>
            <a:prstGeom prst="rect">
              <a:avLst/>
            </a:prstGeom>
          </p:spPr>
        </p:pic>
        <p:pic>
          <p:nvPicPr>
            <p:cNvPr id="12" name="Picture 11" descr="track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320" y="1744149"/>
              <a:ext cx="2513067" cy="881360"/>
            </a:xfrm>
            <a:prstGeom prst="rect">
              <a:avLst/>
            </a:prstGeom>
          </p:spPr>
        </p:pic>
        <p:pic>
          <p:nvPicPr>
            <p:cNvPr id="19" name="Picture 18" descr="tapstream-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466" y="3064638"/>
              <a:ext cx="2513067" cy="881360"/>
            </a:xfrm>
            <a:prstGeom prst="rect">
              <a:avLst/>
            </a:prstGeom>
          </p:spPr>
        </p:pic>
        <p:pic>
          <p:nvPicPr>
            <p:cNvPr id="21" name="Picture 20" descr="mobileapptraking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15" y="3064638"/>
              <a:ext cx="2513067" cy="881360"/>
            </a:xfrm>
            <a:prstGeom prst="rect">
              <a:avLst/>
            </a:prstGeom>
          </p:spPr>
        </p:pic>
        <p:pic>
          <p:nvPicPr>
            <p:cNvPr id="22" name="Picture 21" descr="kochava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118" y="3064638"/>
              <a:ext cx="2513067" cy="88136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68387" y="5746742"/>
            <a:ext cx="2216172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/>
              <a:t>Ferramentas de tracking</a:t>
            </a:r>
          </a:p>
        </p:txBody>
      </p:sp>
    </p:spTree>
    <p:extLst>
      <p:ext uri="{BB962C8B-B14F-4D97-AF65-F5344CB8AC3E}">
        <p14:creationId xmlns:p14="http://schemas.microsoft.com/office/powerpoint/2010/main" val="388400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Mensuração Mobile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45077" y="819693"/>
            <a:ext cx="4653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/>
              <a:t>Coletando informações no seu App</a:t>
            </a:r>
            <a:endParaRPr lang="en-US" sz="12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99" y="1391846"/>
            <a:ext cx="2520536" cy="656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955" t="29093" r="8031" b="29539"/>
          <a:stretch/>
        </p:blipFill>
        <p:spPr>
          <a:xfrm>
            <a:off x="3200058" y="1354929"/>
            <a:ext cx="4608031" cy="730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011" y="1428761"/>
            <a:ext cx="656390" cy="656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858" y="2309416"/>
            <a:ext cx="1974142" cy="529070"/>
          </a:xfrm>
          <a:prstGeom prst="rect">
            <a:avLst/>
          </a:prstGeom>
        </p:spPr>
      </p:pic>
      <p:pic>
        <p:nvPicPr>
          <p:cNvPr id="7" name="Picture 6" descr="imgre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7" t="19108" r="12687" b="13813"/>
          <a:stretch/>
        </p:blipFill>
        <p:spPr>
          <a:xfrm>
            <a:off x="2448487" y="2238669"/>
            <a:ext cx="1941106" cy="670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599" y="2291030"/>
            <a:ext cx="1879026" cy="5658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454" y="2372842"/>
            <a:ext cx="2234543" cy="4022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62002" y="3128588"/>
            <a:ext cx="5969298" cy="3187540"/>
            <a:chOff x="862002" y="3128588"/>
            <a:chExt cx="5969298" cy="3187540"/>
          </a:xfrm>
        </p:grpSpPr>
        <p:sp>
          <p:nvSpPr>
            <p:cNvPr id="17" name="TextBox 16"/>
            <p:cNvSpPr txBox="1"/>
            <p:nvPr/>
          </p:nvSpPr>
          <p:spPr>
            <a:xfrm>
              <a:off x="862002" y="3128588"/>
              <a:ext cx="1313180" cy="2929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Aquisão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Ativação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Localização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Retenção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Referências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Receita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Conversão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Sessões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Frequência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Tempo</a:t>
              </a:r>
            </a:p>
            <a:p>
              <a:pPr>
                <a:lnSpc>
                  <a:spcPct val="120000"/>
                </a:lnSpc>
              </a:pPr>
              <a:endParaRPr lang="en-US" sz="1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48487" y="3128588"/>
              <a:ext cx="2851625" cy="3187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Informações do aparelho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Operadora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Vendas (no app)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Eventos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Comportamentos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Apps intalados</a:t>
              </a:r>
              <a:br>
                <a:rPr lang="en-US" sz="1400"/>
              </a:br>
              <a:r>
                <a:rPr lang="en-US" sz="1400"/>
                <a:t>(no dispositivo do usuário)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Informações de hardware</a:t>
              </a:r>
              <a:br>
                <a:rPr lang="en-US" sz="1400"/>
              </a:br>
              <a:r>
                <a:rPr lang="en-US" sz="1400"/>
                <a:t>(camera, processador, memória)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Versão do Sistema Operacional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Versão do App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endParaRPr lang="en-US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00112" y="3128588"/>
              <a:ext cx="1531188" cy="1377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Heat Map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Fluxo de telas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400"/>
                <a:t>Toques na tela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endParaRPr lang="en-US" sz="1400"/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2434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235" y="1471134"/>
            <a:ext cx="832223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Todos os apps:</a:t>
            </a:r>
            <a:r>
              <a:rPr lang="en-US" sz="1600"/>
              <a:t> Custo de Aquisição (CAC), Receita média por usuário, valor do usuário para seu negócio (LTV), rotação de usuário (Churn Rate), usuários ativos por mês / dia (MAU / DAU), novos usuários, usuários fiéis, frequência de uso, origem da instalação e duração média da sessão.</a:t>
            </a:r>
          </a:p>
          <a:p>
            <a:endParaRPr lang="en-US" sz="1600"/>
          </a:p>
          <a:p>
            <a:r>
              <a:rPr lang="en-US" sz="1600" b="1"/>
              <a:t>Jogos:</a:t>
            </a:r>
            <a:r>
              <a:rPr lang="en-US" sz="1600"/>
              <a:t> conteúdos desbloquados por usuário, média de 'inicializações' do app, etc.</a:t>
            </a:r>
          </a:p>
          <a:p>
            <a:endParaRPr lang="en-US" sz="1600"/>
          </a:p>
          <a:p>
            <a:r>
              <a:rPr lang="en-US" sz="1600" b="1"/>
              <a:t>Social:</a:t>
            </a:r>
            <a:r>
              <a:rPr lang="en-US" sz="1600"/>
              <a:t> conteúdos criados por usuário, conteúdos compartilhados por usuários, quantidade de amigos por usuário, etc.</a:t>
            </a:r>
          </a:p>
          <a:p>
            <a:endParaRPr lang="en-US" sz="1600"/>
          </a:p>
          <a:p>
            <a:r>
              <a:rPr lang="en-US" sz="1600" b="1"/>
              <a:t>SaaS:</a:t>
            </a:r>
            <a:r>
              <a:rPr lang="en-US" sz="1600"/>
              <a:t> taxa de conversão de usuários grátis para premium, tempo de resposta (suporte), tempo entre download e ativação, fluxo de telas, etc.</a:t>
            </a:r>
          </a:p>
          <a:p>
            <a:endParaRPr lang="en-US" sz="1600"/>
          </a:p>
          <a:p>
            <a:r>
              <a:rPr lang="en-US" sz="1600" b="1"/>
              <a:t>mCommerce:</a:t>
            </a:r>
            <a:r>
              <a:rPr lang="en-US" sz="1600"/>
              <a:t> transações, transações por usuário, fluxo de telas, metas, ticket médo, etc.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Mensuração Mobile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0764" y="936921"/>
            <a:ext cx="358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/>
              <a:t>Principais Métricas Mobile</a:t>
            </a:r>
            <a:endParaRPr lang="en-US" sz="120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05821" y="4957157"/>
            <a:ext cx="21723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100"/>
              <a:t>Retenção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Tempo de sessão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Visitantes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Usuários ativos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Receita por usuário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Custo de aquisição de usuário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6340" y="5126435"/>
            <a:ext cx="1954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100"/>
              <a:t>User Experience 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Churn Rate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Net Promoter Score (NPS)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Cohort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90218" y="4957157"/>
            <a:ext cx="23134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100"/>
              <a:t>Engajamento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Usuários ativos por dia (ou mês)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Custo por Download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Utilizações nas primeiras 24h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Telas por usuários</a:t>
            </a:r>
          </a:p>
          <a:p>
            <a:pPr marL="285750" indent="-285750">
              <a:buFont typeface="Arial"/>
              <a:buChar char="•"/>
            </a:pPr>
            <a:r>
              <a:rPr lang="en-US" sz="1100"/>
              <a:t>Lifetime Value (LTV)</a:t>
            </a:r>
          </a:p>
        </p:txBody>
      </p:sp>
    </p:spTree>
    <p:extLst>
      <p:ext uri="{BB962C8B-B14F-4D97-AF65-F5344CB8AC3E}">
        <p14:creationId xmlns:p14="http://schemas.microsoft.com/office/powerpoint/2010/main" val="16716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>
                <a:solidFill>
                  <a:schemeClr val="accent1"/>
                </a:solidFill>
              </a:rPr>
              <a:t>Mensuração Mobile</a:t>
            </a:r>
          </a:p>
        </p:txBody>
      </p:sp>
      <p:pic>
        <p:nvPicPr>
          <p:cNvPr id="3" name="Picture 2" descr="organized_a_to_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90" y="1006679"/>
            <a:ext cx="2846538" cy="5055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1225" y="1809800"/>
            <a:ext cx="3446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Quanto vale ter sua marca na primeira tela?</a:t>
            </a:r>
          </a:p>
        </p:txBody>
      </p:sp>
      <p:pic>
        <p:nvPicPr>
          <p:cNvPr id="2" name="Picture 1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60" y="3937000"/>
            <a:ext cx="769362" cy="80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3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20316" y="-90237"/>
            <a:ext cx="9384632" cy="7038474"/>
            <a:chOff x="11912913" y="-1089357"/>
            <a:chExt cx="7892454" cy="59193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7950" r="8972" b="39434"/>
            <a:stretch/>
          </p:blipFill>
          <p:spPr>
            <a:xfrm rot="10800000">
              <a:off x="11912913" y="-1089357"/>
              <a:ext cx="7892454" cy="452039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8972" t="21001" r="7950" b="39361"/>
            <a:stretch/>
          </p:blipFill>
          <p:spPr>
            <a:xfrm>
              <a:off x="11912913" y="1871580"/>
              <a:ext cx="7892454" cy="2958405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-120316" y="-90237"/>
            <a:ext cx="9384632" cy="703847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25091" y="555906"/>
            <a:ext cx="8093818" cy="5746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5400" b="1" dirty="0" smtClean="0">
                <a:solidFill>
                  <a:srgbClr val="FFFFFF"/>
                </a:solidFill>
              </a:rPr>
              <a:t>É </a:t>
            </a:r>
            <a:r>
              <a:rPr lang="en-US" sz="5400" b="1" dirty="0" err="1" smtClean="0">
                <a:solidFill>
                  <a:srgbClr val="FFFFFF"/>
                </a:solidFill>
              </a:rPr>
              <a:t>nóis</a:t>
            </a:r>
            <a:r>
              <a:rPr lang="en-US" sz="5400" b="1" dirty="0" smtClean="0">
                <a:solidFill>
                  <a:srgbClr val="FFFFFF"/>
                </a:solidFill>
              </a:rPr>
              <a:t>!</a:t>
            </a:r>
            <a:endParaRPr lang="en-US" sz="1600" dirty="0">
              <a:solidFill>
                <a:srgbClr val="FFFFFF"/>
              </a:solidFill>
            </a:endParaRPr>
          </a:p>
          <a:p>
            <a:pPr algn="ctr">
              <a:lnSpc>
                <a:spcPct val="11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 algn="ctr">
              <a:lnSpc>
                <a:spcPct val="110000"/>
              </a:lnSpc>
            </a:pPr>
            <a:endParaRPr lang="en-US" sz="1600" dirty="0">
              <a:solidFill>
                <a:srgbClr val="FFFFFF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n-US" sz="3200" dirty="0" smtClean="0">
                <a:solidFill>
                  <a:srgbClr val="FFFFFF"/>
                </a:solidFill>
              </a:rPr>
              <a:t>TEM DÚVIDA? SOLTA O VERBO!</a:t>
            </a:r>
          </a:p>
          <a:p>
            <a:pPr algn="ctr">
              <a:lnSpc>
                <a:spcPct val="110000"/>
              </a:lnSpc>
            </a:pPr>
            <a:endParaRPr lang="en-US" sz="3200" dirty="0" smtClean="0">
              <a:solidFill>
                <a:srgbClr val="FFFFFF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n-US" sz="3200" dirty="0" smtClean="0">
                <a:solidFill>
                  <a:srgbClr val="FFFFFF"/>
                </a:solidFill>
              </a:rPr>
              <a:t>crleite@viajanet.com.br</a:t>
            </a:r>
            <a:endParaRPr lang="en-US" sz="3200" dirty="0">
              <a:solidFill>
                <a:srgbClr val="FFFFFF"/>
              </a:solidFill>
            </a:endParaRPr>
          </a:p>
          <a:p>
            <a:pPr algn="ctr">
              <a:lnSpc>
                <a:spcPct val="110000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</a:rPr>
              <a:t>linkedin.com/in/</a:t>
            </a:r>
            <a:r>
              <a:rPr lang="en-US" sz="3200" dirty="0" err="1">
                <a:solidFill>
                  <a:srgbClr val="FFFFFF"/>
                </a:solidFill>
              </a:rPr>
              <a:t>ciroralfe</a:t>
            </a:r>
            <a:endParaRPr lang="en-US" sz="3200" dirty="0">
              <a:solidFill>
                <a:srgbClr val="FFFFFF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</a:rPr>
              <a:t>@</a:t>
            </a:r>
            <a:r>
              <a:rPr lang="en-US" sz="3200" dirty="0" err="1">
                <a:solidFill>
                  <a:srgbClr val="FFFFFF"/>
                </a:solidFill>
              </a:rPr>
              <a:t>ciroralfe</a:t>
            </a:r>
            <a:endParaRPr lang="en-US" sz="3200" dirty="0">
              <a:solidFill>
                <a:srgbClr val="FFFFFF"/>
              </a:solidFill>
            </a:endParaRPr>
          </a:p>
          <a:p>
            <a:pPr algn="ctr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 algn="ctr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n-US" sz="2800" b="1" dirty="0" smtClean="0">
                <a:solidFill>
                  <a:srgbClr val="FFFFFF"/>
                </a:solidFill>
              </a:rPr>
              <a:t>#</a:t>
            </a:r>
            <a:r>
              <a:rPr lang="en-US" sz="2800" b="1" dirty="0" err="1" smtClean="0">
                <a:solidFill>
                  <a:srgbClr val="FFFFFF"/>
                </a:solidFill>
              </a:rPr>
              <a:t>valeu</a:t>
            </a:r>
            <a:r>
              <a:rPr lang="en-US" sz="2800" b="1" dirty="0" smtClean="0">
                <a:solidFill>
                  <a:srgbClr val="FFFFFF"/>
                </a:solidFill>
              </a:rPr>
              <a:t>     #</a:t>
            </a:r>
            <a:r>
              <a:rPr lang="en-US" sz="2800" b="1" dirty="0" err="1" smtClean="0">
                <a:solidFill>
                  <a:srgbClr val="FFFFFF"/>
                </a:solidFill>
              </a:rPr>
              <a:t>vaipracima</a:t>
            </a:r>
            <a:r>
              <a:rPr lang="en-US" sz="2800" b="1" dirty="0" smtClean="0">
                <a:solidFill>
                  <a:srgbClr val="FFFFFF"/>
                </a:solidFill>
              </a:rPr>
              <a:t>     #</a:t>
            </a:r>
            <a:r>
              <a:rPr lang="en-US" sz="2800" b="1" dirty="0" err="1" smtClean="0">
                <a:solidFill>
                  <a:srgbClr val="FFFFFF"/>
                </a:solidFill>
              </a:rPr>
              <a:t>gomobile</a:t>
            </a:r>
            <a:r>
              <a:rPr lang="en-US" sz="2800" b="1" dirty="0" smtClean="0">
                <a:solidFill>
                  <a:srgbClr val="FFFFFF"/>
                </a:solidFill>
              </a:rPr>
              <a:t>     #</a:t>
            </a:r>
            <a:r>
              <a:rPr lang="en-US" sz="2800" b="1" dirty="0" err="1" smtClean="0">
                <a:solidFill>
                  <a:srgbClr val="FFFFFF"/>
                </a:solidFill>
              </a:rPr>
              <a:t>vaiCorinthians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387" y="-95250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 err="1" smtClean="0">
                <a:solidFill>
                  <a:schemeClr val="accent1"/>
                </a:solidFill>
              </a:rPr>
              <a:t>Uso</a:t>
            </a:r>
            <a:r>
              <a:rPr lang="en-US" sz="4800" b="1" cap="small" dirty="0" smtClean="0">
                <a:solidFill>
                  <a:schemeClr val="accent1"/>
                </a:solidFill>
              </a:rPr>
              <a:t> de apps no </a:t>
            </a:r>
            <a:r>
              <a:rPr lang="en-US" sz="4800" b="1" cap="small" dirty="0" err="1" smtClean="0">
                <a:solidFill>
                  <a:schemeClr val="accent1"/>
                </a:solidFill>
              </a:rPr>
              <a:t>brasil</a:t>
            </a:r>
            <a:endParaRPr lang="en-US" sz="4800" b="1" cap="small" dirty="0">
              <a:solidFill>
                <a:schemeClr val="accent1"/>
              </a:solidFill>
            </a:endParaRPr>
          </a:p>
        </p:txBody>
      </p:sp>
      <p:sp>
        <p:nvSpPr>
          <p:cNvPr id="8" name="Rectangle 18"/>
          <p:cNvSpPr/>
          <p:nvPr/>
        </p:nvSpPr>
        <p:spPr>
          <a:xfrm>
            <a:off x="0" y="1086528"/>
            <a:ext cx="9144000" cy="5771471"/>
          </a:xfrm>
          <a:prstGeom prst="rect">
            <a:avLst/>
          </a:prstGeom>
          <a:solidFill>
            <a:srgbClr val="B4E1E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45410" y="2367171"/>
            <a:ext cx="5253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mtClean="0"/>
              <a:t>USO DE APPS</a:t>
            </a:r>
          </a:p>
          <a:p>
            <a:pPr algn="ctr"/>
            <a:r>
              <a:rPr lang="en-US" sz="6600" b="1" smtClean="0"/>
              <a:t>NO BRASIL</a:t>
            </a:r>
            <a:endParaRPr lang="en-US" sz="6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9273" y="6567109"/>
            <a:ext cx="6511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Fonte: Mobile Time / Opinion </a:t>
            </a:r>
            <a:r>
              <a:rPr lang="en-US" sz="1000" dirty="0" smtClean="0"/>
              <a:t>Box – Jun/17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5" y="1086529"/>
            <a:ext cx="8802011" cy="468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2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15170</TotalTime>
  <Words>1816</Words>
  <Application>Microsoft Office PowerPoint</Application>
  <PresentationFormat>Apresentação na tela (4:3)</PresentationFormat>
  <Paragraphs>457</Paragraphs>
  <Slides>84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84</vt:i4>
      </vt:variant>
    </vt:vector>
  </HeadingPairs>
  <TitlesOfParts>
    <vt:vector size="8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COMSCHOOL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Carolline Bittar</dc:creator>
  <cp:lastModifiedBy>Ciro Ralfe</cp:lastModifiedBy>
  <cp:revision>358</cp:revision>
  <dcterms:created xsi:type="dcterms:W3CDTF">2015-08-07T13:11:46Z</dcterms:created>
  <dcterms:modified xsi:type="dcterms:W3CDTF">2017-11-08T13:24:20Z</dcterms:modified>
</cp:coreProperties>
</file>